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0.jpg" ContentType="image/png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73" r:id="rId4"/>
    <p:sldId id="274" r:id="rId5"/>
    <p:sldId id="292" r:id="rId6"/>
    <p:sldId id="257" r:id="rId7"/>
    <p:sldId id="277" r:id="rId8"/>
    <p:sldId id="302" r:id="rId9"/>
    <p:sldId id="262" r:id="rId10"/>
    <p:sldId id="258" r:id="rId11"/>
    <p:sldId id="259" r:id="rId12"/>
    <p:sldId id="260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F8F"/>
    <a:srgbClr val="1E3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/>
    <p:restoredTop sz="85126"/>
  </p:normalViewPr>
  <p:slideViewPr>
    <p:cSldViewPr snapToGrid="0" snapToObjects="1">
      <p:cViewPr varScale="1">
        <p:scale>
          <a:sx n="130" d="100"/>
          <a:sy n="130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20C0E1-80A4-4D0E-BF3A-01DEED5219AD}" type="doc">
      <dgm:prSet loTypeId="urn:microsoft.com/office/officeart/2005/8/layout/venn3" loCatId="relationship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AU"/>
        </a:p>
      </dgm:t>
    </dgm:pt>
    <dgm:pt modelId="{0A1DA8B9-D1A5-43D2-8F2C-A57DB5DAA0C9}">
      <dgm:prSet phldrT="[Text]" custT="1"/>
      <dgm:spPr/>
      <dgm:t>
        <a:bodyPr/>
        <a:lstStyle/>
        <a:p>
          <a:r>
            <a:rPr lang="en-AU" sz="2800" dirty="0">
              <a:solidFill>
                <a:srgbClr val="374D63"/>
              </a:solidFill>
            </a:rPr>
            <a:t>Open ocean</a:t>
          </a:r>
        </a:p>
      </dgm:t>
    </dgm:pt>
    <dgm:pt modelId="{08971F4D-6E7D-4DA1-91FE-36D0B5724836}" type="parTrans" cxnId="{98B7E014-B1B3-42DD-88D6-1ECC8BA701B6}">
      <dgm:prSet/>
      <dgm:spPr/>
      <dgm:t>
        <a:bodyPr/>
        <a:lstStyle/>
        <a:p>
          <a:endParaRPr lang="en-AU"/>
        </a:p>
      </dgm:t>
    </dgm:pt>
    <dgm:pt modelId="{43208BF6-188D-47D4-A369-89DAFC06E214}" type="sibTrans" cxnId="{98B7E014-B1B3-42DD-88D6-1ECC8BA701B6}">
      <dgm:prSet/>
      <dgm:spPr/>
      <dgm:t>
        <a:bodyPr/>
        <a:lstStyle/>
        <a:p>
          <a:endParaRPr lang="en-AU"/>
        </a:p>
      </dgm:t>
    </dgm:pt>
    <dgm:pt modelId="{A3C83FBC-8E27-497A-ABBF-BC8B9277D549}">
      <dgm:prSet phldrT="[Text]" custT="1"/>
      <dgm:spPr/>
      <dgm:t>
        <a:bodyPr/>
        <a:lstStyle/>
        <a:p>
          <a:r>
            <a:rPr lang="en-AU" sz="2800" dirty="0">
              <a:solidFill>
                <a:srgbClr val="374D63"/>
              </a:solidFill>
            </a:rPr>
            <a:t>Shelf</a:t>
          </a:r>
        </a:p>
      </dgm:t>
    </dgm:pt>
    <dgm:pt modelId="{8BEC3494-B090-4CC6-9430-5EC61889D78D}" type="parTrans" cxnId="{046476E5-606B-47F4-881F-8B83E2CEE4AB}">
      <dgm:prSet/>
      <dgm:spPr/>
      <dgm:t>
        <a:bodyPr/>
        <a:lstStyle/>
        <a:p>
          <a:endParaRPr lang="en-AU"/>
        </a:p>
      </dgm:t>
    </dgm:pt>
    <dgm:pt modelId="{175174A1-77FF-4523-B8E7-8AA17E85AA72}" type="sibTrans" cxnId="{046476E5-606B-47F4-881F-8B83E2CEE4AB}">
      <dgm:prSet/>
      <dgm:spPr/>
      <dgm:t>
        <a:bodyPr/>
        <a:lstStyle/>
        <a:p>
          <a:endParaRPr lang="en-AU"/>
        </a:p>
      </dgm:t>
    </dgm:pt>
    <dgm:pt modelId="{E7D58EFE-6704-4E20-A737-F9C5614C8EEF}">
      <dgm:prSet phldrT="[Text]" custT="1"/>
      <dgm:spPr/>
      <dgm:t>
        <a:bodyPr/>
        <a:lstStyle/>
        <a:p>
          <a:r>
            <a:rPr lang="en-AU" sz="2800" dirty="0">
              <a:solidFill>
                <a:srgbClr val="374D63"/>
              </a:solidFill>
            </a:rPr>
            <a:t>Coastal</a:t>
          </a:r>
        </a:p>
      </dgm:t>
    </dgm:pt>
    <dgm:pt modelId="{F77A1E97-85AC-4B78-880E-3D9E9FD4C11A}" type="parTrans" cxnId="{DAB17888-FBBE-465E-ABF8-DA8D191EB339}">
      <dgm:prSet/>
      <dgm:spPr/>
      <dgm:t>
        <a:bodyPr/>
        <a:lstStyle/>
        <a:p>
          <a:endParaRPr lang="en-AU"/>
        </a:p>
      </dgm:t>
    </dgm:pt>
    <dgm:pt modelId="{BA9E88EF-93E9-4CAE-847D-ED3E1F7DE380}" type="sibTrans" cxnId="{DAB17888-FBBE-465E-ABF8-DA8D191EB339}">
      <dgm:prSet/>
      <dgm:spPr/>
      <dgm:t>
        <a:bodyPr/>
        <a:lstStyle/>
        <a:p>
          <a:endParaRPr lang="en-AU"/>
        </a:p>
      </dgm:t>
    </dgm:pt>
    <dgm:pt modelId="{C0A744F1-18E6-4745-A51E-7CC8BDF3B776}" type="pres">
      <dgm:prSet presAssocID="{FE20C0E1-80A4-4D0E-BF3A-01DEED5219AD}" presName="Name0" presStyleCnt="0">
        <dgm:presLayoutVars>
          <dgm:dir/>
          <dgm:resizeHandles val="exact"/>
        </dgm:presLayoutVars>
      </dgm:prSet>
      <dgm:spPr/>
    </dgm:pt>
    <dgm:pt modelId="{88179506-194D-4A6A-8B00-590AC86E3C36}" type="pres">
      <dgm:prSet presAssocID="{0A1DA8B9-D1A5-43D2-8F2C-A57DB5DAA0C9}" presName="Name5" presStyleLbl="vennNode1" presStyleIdx="0" presStyleCnt="3">
        <dgm:presLayoutVars>
          <dgm:bulletEnabled val="1"/>
        </dgm:presLayoutVars>
      </dgm:prSet>
      <dgm:spPr/>
    </dgm:pt>
    <dgm:pt modelId="{9302FF52-A724-41C0-9E83-F6D8199FBD52}" type="pres">
      <dgm:prSet presAssocID="{43208BF6-188D-47D4-A369-89DAFC06E214}" presName="space" presStyleCnt="0"/>
      <dgm:spPr/>
    </dgm:pt>
    <dgm:pt modelId="{9CABEEA6-4B16-48D3-9846-63BBA21F7A0F}" type="pres">
      <dgm:prSet presAssocID="{A3C83FBC-8E27-497A-ABBF-BC8B9277D549}" presName="Name5" presStyleLbl="vennNode1" presStyleIdx="1" presStyleCnt="3">
        <dgm:presLayoutVars>
          <dgm:bulletEnabled val="1"/>
        </dgm:presLayoutVars>
      </dgm:prSet>
      <dgm:spPr/>
    </dgm:pt>
    <dgm:pt modelId="{C90922FA-3327-4D4F-B0A1-365A73177AD5}" type="pres">
      <dgm:prSet presAssocID="{175174A1-77FF-4523-B8E7-8AA17E85AA72}" presName="space" presStyleCnt="0"/>
      <dgm:spPr/>
    </dgm:pt>
    <dgm:pt modelId="{0B5FBBF1-E1B9-4D81-9D53-97F65DE9EC98}" type="pres">
      <dgm:prSet presAssocID="{E7D58EFE-6704-4E20-A737-F9C5614C8EEF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98B7E014-B1B3-42DD-88D6-1ECC8BA701B6}" srcId="{FE20C0E1-80A4-4D0E-BF3A-01DEED5219AD}" destId="{0A1DA8B9-D1A5-43D2-8F2C-A57DB5DAA0C9}" srcOrd="0" destOrd="0" parTransId="{08971F4D-6E7D-4DA1-91FE-36D0B5724836}" sibTransId="{43208BF6-188D-47D4-A369-89DAFC06E214}"/>
    <dgm:cxn modelId="{A28AB053-149B-B545-8F28-96198EF86156}" type="presOf" srcId="{A3C83FBC-8E27-497A-ABBF-BC8B9277D549}" destId="{9CABEEA6-4B16-48D3-9846-63BBA21F7A0F}" srcOrd="0" destOrd="0" presId="urn:microsoft.com/office/officeart/2005/8/layout/venn3"/>
    <dgm:cxn modelId="{18DD667E-A1F5-5E46-AB46-4CE778146FDF}" type="presOf" srcId="{0A1DA8B9-D1A5-43D2-8F2C-A57DB5DAA0C9}" destId="{88179506-194D-4A6A-8B00-590AC86E3C36}" srcOrd="0" destOrd="0" presId="urn:microsoft.com/office/officeart/2005/8/layout/venn3"/>
    <dgm:cxn modelId="{DAB17888-FBBE-465E-ABF8-DA8D191EB339}" srcId="{FE20C0E1-80A4-4D0E-BF3A-01DEED5219AD}" destId="{E7D58EFE-6704-4E20-A737-F9C5614C8EEF}" srcOrd="2" destOrd="0" parTransId="{F77A1E97-85AC-4B78-880E-3D9E9FD4C11A}" sibTransId="{BA9E88EF-93E9-4CAE-847D-ED3E1F7DE380}"/>
    <dgm:cxn modelId="{804AC6C1-77F2-7049-93B5-F6471C977958}" type="presOf" srcId="{FE20C0E1-80A4-4D0E-BF3A-01DEED5219AD}" destId="{C0A744F1-18E6-4745-A51E-7CC8BDF3B776}" srcOrd="0" destOrd="0" presId="urn:microsoft.com/office/officeart/2005/8/layout/venn3"/>
    <dgm:cxn modelId="{046476E5-606B-47F4-881F-8B83E2CEE4AB}" srcId="{FE20C0E1-80A4-4D0E-BF3A-01DEED5219AD}" destId="{A3C83FBC-8E27-497A-ABBF-BC8B9277D549}" srcOrd="1" destOrd="0" parTransId="{8BEC3494-B090-4CC6-9430-5EC61889D78D}" sibTransId="{175174A1-77FF-4523-B8E7-8AA17E85AA72}"/>
    <dgm:cxn modelId="{1258E8F1-06CE-414A-BECD-E87051FBAAAE}" type="presOf" srcId="{E7D58EFE-6704-4E20-A737-F9C5614C8EEF}" destId="{0B5FBBF1-E1B9-4D81-9D53-97F65DE9EC98}" srcOrd="0" destOrd="0" presId="urn:microsoft.com/office/officeart/2005/8/layout/venn3"/>
    <dgm:cxn modelId="{57AE806D-ECE0-984B-9A0C-0A1CAFE925F0}" type="presParOf" srcId="{C0A744F1-18E6-4745-A51E-7CC8BDF3B776}" destId="{88179506-194D-4A6A-8B00-590AC86E3C36}" srcOrd="0" destOrd="0" presId="urn:microsoft.com/office/officeart/2005/8/layout/venn3"/>
    <dgm:cxn modelId="{0FAFCFB6-EC25-2C4E-86CD-25824F0F0B64}" type="presParOf" srcId="{C0A744F1-18E6-4745-A51E-7CC8BDF3B776}" destId="{9302FF52-A724-41C0-9E83-F6D8199FBD52}" srcOrd="1" destOrd="0" presId="urn:microsoft.com/office/officeart/2005/8/layout/venn3"/>
    <dgm:cxn modelId="{97785A92-F7C5-804D-B803-0482984FA0CF}" type="presParOf" srcId="{C0A744F1-18E6-4745-A51E-7CC8BDF3B776}" destId="{9CABEEA6-4B16-48D3-9846-63BBA21F7A0F}" srcOrd="2" destOrd="0" presId="urn:microsoft.com/office/officeart/2005/8/layout/venn3"/>
    <dgm:cxn modelId="{9FB59A90-DEAC-C54A-8000-31674E8F8DA9}" type="presParOf" srcId="{C0A744F1-18E6-4745-A51E-7CC8BDF3B776}" destId="{C90922FA-3327-4D4F-B0A1-365A73177AD5}" srcOrd="3" destOrd="0" presId="urn:microsoft.com/office/officeart/2005/8/layout/venn3"/>
    <dgm:cxn modelId="{3BAE2227-A7F4-E741-B28F-CB83C4966E53}" type="presParOf" srcId="{C0A744F1-18E6-4745-A51E-7CC8BDF3B776}" destId="{0B5FBBF1-E1B9-4D81-9D53-97F65DE9EC98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20C0E1-80A4-4D0E-BF3A-01DEED5219AD}" type="doc">
      <dgm:prSet loTypeId="urn:microsoft.com/office/officeart/2005/8/layout/venn3" loCatId="relationship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AU"/>
        </a:p>
      </dgm:t>
    </dgm:pt>
    <dgm:pt modelId="{0A1DA8B9-D1A5-43D2-8F2C-A57DB5DAA0C9}">
      <dgm:prSet phldrT="[Text]" custT="1"/>
      <dgm:spPr/>
      <dgm:t>
        <a:bodyPr/>
        <a:lstStyle/>
        <a:p>
          <a:r>
            <a:rPr lang="en-AU" sz="2400" dirty="0">
              <a:solidFill>
                <a:srgbClr val="374D63"/>
              </a:solidFill>
            </a:rPr>
            <a:t>Physics</a:t>
          </a:r>
        </a:p>
      </dgm:t>
    </dgm:pt>
    <dgm:pt modelId="{08971F4D-6E7D-4DA1-91FE-36D0B5724836}" type="parTrans" cxnId="{98B7E014-B1B3-42DD-88D6-1ECC8BA701B6}">
      <dgm:prSet/>
      <dgm:spPr/>
      <dgm:t>
        <a:bodyPr/>
        <a:lstStyle/>
        <a:p>
          <a:endParaRPr lang="en-AU"/>
        </a:p>
      </dgm:t>
    </dgm:pt>
    <dgm:pt modelId="{43208BF6-188D-47D4-A369-89DAFC06E214}" type="sibTrans" cxnId="{98B7E014-B1B3-42DD-88D6-1ECC8BA701B6}">
      <dgm:prSet/>
      <dgm:spPr/>
      <dgm:t>
        <a:bodyPr/>
        <a:lstStyle/>
        <a:p>
          <a:endParaRPr lang="en-AU"/>
        </a:p>
      </dgm:t>
    </dgm:pt>
    <dgm:pt modelId="{A3C83FBC-8E27-497A-ABBF-BC8B9277D549}">
      <dgm:prSet phldrT="[Text]" custT="1"/>
      <dgm:spPr/>
      <dgm:t>
        <a:bodyPr/>
        <a:lstStyle/>
        <a:p>
          <a:r>
            <a:rPr lang="en-AU" sz="2000" dirty="0">
              <a:solidFill>
                <a:srgbClr val="374D63"/>
              </a:solidFill>
              <a:latin typeface="Calibri" charset="0"/>
              <a:ea typeface="Calibri" charset="0"/>
              <a:cs typeface="Calibri" charset="0"/>
            </a:rPr>
            <a:t>Chemistry</a:t>
          </a:r>
        </a:p>
      </dgm:t>
    </dgm:pt>
    <dgm:pt modelId="{8BEC3494-B090-4CC6-9430-5EC61889D78D}" type="parTrans" cxnId="{046476E5-606B-47F4-881F-8B83E2CEE4AB}">
      <dgm:prSet/>
      <dgm:spPr/>
      <dgm:t>
        <a:bodyPr/>
        <a:lstStyle/>
        <a:p>
          <a:endParaRPr lang="en-AU"/>
        </a:p>
      </dgm:t>
    </dgm:pt>
    <dgm:pt modelId="{175174A1-77FF-4523-B8E7-8AA17E85AA72}" type="sibTrans" cxnId="{046476E5-606B-47F4-881F-8B83E2CEE4AB}">
      <dgm:prSet/>
      <dgm:spPr/>
      <dgm:t>
        <a:bodyPr/>
        <a:lstStyle/>
        <a:p>
          <a:endParaRPr lang="en-AU"/>
        </a:p>
      </dgm:t>
    </dgm:pt>
    <dgm:pt modelId="{E7D58EFE-6704-4E20-A737-F9C5614C8EEF}">
      <dgm:prSet phldrT="[Text]" custT="1"/>
      <dgm:spPr/>
      <dgm:t>
        <a:bodyPr/>
        <a:lstStyle/>
        <a:p>
          <a:r>
            <a:rPr lang="en-AU" sz="2400" b="0" dirty="0">
              <a:solidFill>
                <a:srgbClr val="374D63"/>
              </a:solidFill>
            </a:rPr>
            <a:t>Biology</a:t>
          </a:r>
        </a:p>
      </dgm:t>
    </dgm:pt>
    <dgm:pt modelId="{F77A1E97-85AC-4B78-880E-3D9E9FD4C11A}" type="parTrans" cxnId="{DAB17888-FBBE-465E-ABF8-DA8D191EB339}">
      <dgm:prSet/>
      <dgm:spPr/>
      <dgm:t>
        <a:bodyPr/>
        <a:lstStyle/>
        <a:p>
          <a:endParaRPr lang="en-AU"/>
        </a:p>
      </dgm:t>
    </dgm:pt>
    <dgm:pt modelId="{BA9E88EF-93E9-4CAE-847D-ED3E1F7DE380}" type="sibTrans" cxnId="{DAB17888-FBBE-465E-ABF8-DA8D191EB339}">
      <dgm:prSet/>
      <dgm:spPr/>
      <dgm:t>
        <a:bodyPr/>
        <a:lstStyle/>
        <a:p>
          <a:endParaRPr lang="en-AU"/>
        </a:p>
      </dgm:t>
    </dgm:pt>
    <dgm:pt modelId="{C0A744F1-18E6-4745-A51E-7CC8BDF3B776}" type="pres">
      <dgm:prSet presAssocID="{FE20C0E1-80A4-4D0E-BF3A-01DEED5219AD}" presName="Name0" presStyleCnt="0">
        <dgm:presLayoutVars>
          <dgm:dir/>
          <dgm:resizeHandles val="exact"/>
        </dgm:presLayoutVars>
      </dgm:prSet>
      <dgm:spPr/>
    </dgm:pt>
    <dgm:pt modelId="{88179506-194D-4A6A-8B00-590AC86E3C36}" type="pres">
      <dgm:prSet presAssocID="{0A1DA8B9-D1A5-43D2-8F2C-A57DB5DAA0C9}" presName="Name5" presStyleLbl="vennNode1" presStyleIdx="0" presStyleCnt="3" custLinFactNeighborX="-15549">
        <dgm:presLayoutVars>
          <dgm:bulletEnabled val="1"/>
        </dgm:presLayoutVars>
      </dgm:prSet>
      <dgm:spPr/>
    </dgm:pt>
    <dgm:pt modelId="{9302FF52-A724-41C0-9E83-F6D8199FBD52}" type="pres">
      <dgm:prSet presAssocID="{43208BF6-188D-47D4-A369-89DAFC06E214}" presName="space" presStyleCnt="0"/>
      <dgm:spPr/>
    </dgm:pt>
    <dgm:pt modelId="{9CABEEA6-4B16-48D3-9846-63BBA21F7A0F}" type="pres">
      <dgm:prSet presAssocID="{A3C83FBC-8E27-497A-ABBF-BC8B9277D549}" presName="Name5" presStyleLbl="vennNode1" presStyleIdx="1" presStyleCnt="3" custLinFactNeighborX="3982" custLinFactNeighborY="48">
        <dgm:presLayoutVars>
          <dgm:bulletEnabled val="1"/>
        </dgm:presLayoutVars>
      </dgm:prSet>
      <dgm:spPr/>
    </dgm:pt>
    <dgm:pt modelId="{C90922FA-3327-4D4F-B0A1-365A73177AD5}" type="pres">
      <dgm:prSet presAssocID="{175174A1-77FF-4523-B8E7-8AA17E85AA72}" presName="space" presStyleCnt="0"/>
      <dgm:spPr/>
    </dgm:pt>
    <dgm:pt modelId="{0B5FBBF1-E1B9-4D81-9D53-97F65DE9EC98}" type="pres">
      <dgm:prSet presAssocID="{E7D58EFE-6704-4E20-A737-F9C5614C8EEF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BAA6870B-3228-F54C-9F4A-DBE374B53F05}" type="presOf" srcId="{FE20C0E1-80A4-4D0E-BF3A-01DEED5219AD}" destId="{C0A744F1-18E6-4745-A51E-7CC8BDF3B776}" srcOrd="0" destOrd="0" presId="urn:microsoft.com/office/officeart/2005/8/layout/venn3"/>
    <dgm:cxn modelId="{98B7E014-B1B3-42DD-88D6-1ECC8BA701B6}" srcId="{FE20C0E1-80A4-4D0E-BF3A-01DEED5219AD}" destId="{0A1DA8B9-D1A5-43D2-8F2C-A57DB5DAA0C9}" srcOrd="0" destOrd="0" parTransId="{08971F4D-6E7D-4DA1-91FE-36D0B5724836}" sibTransId="{43208BF6-188D-47D4-A369-89DAFC06E214}"/>
    <dgm:cxn modelId="{17C2DB24-1C78-6647-8009-4E60EDD63E84}" type="presOf" srcId="{0A1DA8B9-D1A5-43D2-8F2C-A57DB5DAA0C9}" destId="{88179506-194D-4A6A-8B00-590AC86E3C36}" srcOrd="0" destOrd="0" presId="urn:microsoft.com/office/officeart/2005/8/layout/venn3"/>
    <dgm:cxn modelId="{732B3C36-47ED-3546-8015-F57A775AD646}" type="presOf" srcId="{E7D58EFE-6704-4E20-A737-F9C5614C8EEF}" destId="{0B5FBBF1-E1B9-4D81-9D53-97F65DE9EC98}" srcOrd="0" destOrd="0" presId="urn:microsoft.com/office/officeart/2005/8/layout/venn3"/>
    <dgm:cxn modelId="{F665BA73-FBCC-7043-9DBC-BD21AC30BEE5}" type="presOf" srcId="{A3C83FBC-8E27-497A-ABBF-BC8B9277D549}" destId="{9CABEEA6-4B16-48D3-9846-63BBA21F7A0F}" srcOrd="0" destOrd="0" presId="urn:microsoft.com/office/officeart/2005/8/layout/venn3"/>
    <dgm:cxn modelId="{DAB17888-FBBE-465E-ABF8-DA8D191EB339}" srcId="{FE20C0E1-80A4-4D0E-BF3A-01DEED5219AD}" destId="{E7D58EFE-6704-4E20-A737-F9C5614C8EEF}" srcOrd="2" destOrd="0" parTransId="{F77A1E97-85AC-4B78-880E-3D9E9FD4C11A}" sibTransId="{BA9E88EF-93E9-4CAE-847D-ED3E1F7DE380}"/>
    <dgm:cxn modelId="{046476E5-606B-47F4-881F-8B83E2CEE4AB}" srcId="{FE20C0E1-80A4-4D0E-BF3A-01DEED5219AD}" destId="{A3C83FBC-8E27-497A-ABBF-BC8B9277D549}" srcOrd="1" destOrd="0" parTransId="{8BEC3494-B090-4CC6-9430-5EC61889D78D}" sibTransId="{175174A1-77FF-4523-B8E7-8AA17E85AA72}"/>
    <dgm:cxn modelId="{3ACA3445-FCFC-C448-A2A9-4A113F833CF9}" type="presParOf" srcId="{C0A744F1-18E6-4745-A51E-7CC8BDF3B776}" destId="{88179506-194D-4A6A-8B00-590AC86E3C36}" srcOrd="0" destOrd="0" presId="urn:microsoft.com/office/officeart/2005/8/layout/venn3"/>
    <dgm:cxn modelId="{57CD079D-3957-7140-A5C0-641471426D20}" type="presParOf" srcId="{C0A744F1-18E6-4745-A51E-7CC8BDF3B776}" destId="{9302FF52-A724-41C0-9E83-F6D8199FBD52}" srcOrd="1" destOrd="0" presId="urn:microsoft.com/office/officeart/2005/8/layout/venn3"/>
    <dgm:cxn modelId="{26FBC838-3CF9-5944-B4E7-D3DF7131A59D}" type="presParOf" srcId="{C0A744F1-18E6-4745-A51E-7CC8BDF3B776}" destId="{9CABEEA6-4B16-48D3-9846-63BBA21F7A0F}" srcOrd="2" destOrd="0" presId="urn:microsoft.com/office/officeart/2005/8/layout/venn3"/>
    <dgm:cxn modelId="{E270F6FE-9BF7-9540-8659-1F088591FA1B}" type="presParOf" srcId="{C0A744F1-18E6-4745-A51E-7CC8BDF3B776}" destId="{C90922FA-3327-4D4F-B0A1-365A73177AD5}" srcOrd="3" destOrd="0" presId="urn:microsoft.com/office/officeart/2005/8/layout/venn3"/>
    <dgm:cxn modelId="{9ECF9369-9522-A84C-B034-5D2F0EEFE078}" type="presParOf" srcId="{C0A744F1-18E6-4745-A51E-7CC8BDF3B776}" destId="{0B5FBBF1-E1B9-4D81-9D53-97F65DE9EC98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79506-194D-4A6A-8B00-590AC86E3C36}">
      <dsp:nvSpPr>
        <dsp:cNvPr id="0" name=""/>
        <dsp:cNvSpPr/>
      </dsp:nvSpPr>
      <dsp:spPr>
        <a:xfrm>
          <a:off x="2061" y="593201"/>
          <a:ext cx="1802939" cy="180293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222" tIns="35560" rIns="99222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 dirty="0">
              <a:solidFill>
                <a:srgbClr val="374D63"/>
              </a:solidFill>
            </a:rPr>
            <a:t>Open ocean</a:t>
          </a:r>
        </a:p>
      </dsp:txBody>
      <dsp:txXfrm>
        <a:off x="266095" y="857235"/>
        <a:ext cx="1274871" cy="1274871"/>
      </dsp:txXfrm>
    </dsp:sp>
    <dsp:sp modelId="{9CABEEA6-4B16-48D3-9846-63BBA21F7A0F}">
      <dsp:nvSpPr>
        <dsp:cNvPr id="0" name=""/>
        <dsp:cNvSpPr/>
      </dsp:nvSpPr>
      <dsp:spPr>
        <a:xfrm>
          <a:off x="1444413" y="593201"/>
          <a:ext cx="1802939" cy="180293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222" tIns="35560" rIns="99222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 dirty="0">
              <a:solidFill>
                <a:srgbClr val="374D63"/>
              </a:solidFill>
            </a:rPr>
            <a:t>Shelf</a:t>
          </a:r>
        </a:p>
      </dsp:txBody>
      <dsp:txXfrm>
        <a:off x="1708447" y="857235"/>
        <a:ext cx="1274871" cy="1274871"/>
      </dsp:txXfrm>
    </dsp:sp>
    <dsp:sp modelId="{0B5FBBF1-E1B9-4D81-9D53-97F65DE9EC98}">
      <dsp:nvSpPr>
        <dsp:cNvPr id="0" name=""/>
        <dsp:cNvSpPr/>
      </dsp:nvSpPr>
      <dsp:spPr>
        <a:xfrm>
          <a:off x="2886764" y="593201"/>
          <a:ext cx="1802939" cy="180293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222" tIns="35560" rIns="99222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 dirty="0">
              <a:solidFill>
                <a:srgbClr val="374D63"/>
              </a:solidFill>
            </a:rPr>
            <a:t>Coastal</a:t>
          </a:r>
        </a:p>
      </dsp:txBody>
      <dsp:txXfrm>
        <a:off x="3150798" y="857235"/>
        <a:ext cx="1274871" cy="1274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79506-194D-4A6A-8B00-590AC86E3C36}">
      <dsp:nvSpPr>
        <dsp:cNvPr id="0" name=""/>
        <dsp:cNvSpPr/>
      </dsp:nvSpPr>
      <dsp:spPr>
        <a:xfrm>
          <a:off x="0" y="593201"/>
          <a:ext cx="1802939" cy="180293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222" tIns="30480" rIns="99222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solidFill>
                <a:srgbClr val="374D63"/>
              </a:solidFill>
            </a:rPr>
            <a:t>Physics</a:t>
          </a:r>
        </a:p>
      </dsp:txBody>
      <dsp:txXfrm>
        <a:off x="264034" y="857235"/>
        <a:ext cx="1274871" cy="1274871"/>
      </dsp:txXfrm>
    </dsp:sp>
    <dsp:sp modelId="{9CABEEA6-4B16-48D3-9846-63BBA21F7A0F}">
      <dsp:nvSpPr>
        <dsp:cNvPr id="0" name=""/>
        <dsp:cNvSpPr/>
      </dsp:nvSpPr>
      <dsp:spPr>
        <a:xfrm>
          <a:off x="1458771" y="594067"/>
          <a:ext cx="1802939" cy="180293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222" tIns="25400" rIns="9922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>
              <a:solidFill>
                <a:srgbClr val="374D63"/>
              </a:solidFill>
              <a:latin typeface="Calibri" charset="0"/>
              <a:ea typeface="Calibri" charset="0"/>
              <a:cs typeface="Calibri" charset="0"/>
            </a:rPr>
            <a:t>Chemistry</a:t>
          </a:r>
        </a:p>
      </dsp:txBody>
      <dsp:txXfrm>
        <a:off x="1722805" y="858101"/>
        <a:ext cx="1274871" cy="1274871"/>
      </dsp:txXfrm>
    </dsp:sp>
    <dsp:sp modelId="{0B5FBBF1-E1B9-4D81-9D53-97F65DE9EC98}">
      <dsp:nvSpPr>
        <dsp:cNvPr id="0" name=""/>
        <dsp:cNvSpPr/>
      </dsp:nvSpPr>
      <dsp:spPr>
        <a:xfrm>
          <a:off x="2886764" y="593201"/>
          <a:ext cx="1802939" cy="180293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222" tIns="30480" rIns="99222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0" kern="1200" dirty="0">
              <a:solidFill>
                <a:srgbClr val="374D63"/>
              </a:solidFill>
            </a:rPr>
            <a:t>Biology</a:t>
          </a:r>
        </a:p>
      </dsp:txBody>
      <dsp:txXfrm>
        <a:off x="3150798" y="857235"/>
        <a:ext cx="1274871" cy="1274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58A94-E423-5345-B1B3-67CD46EF36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2CACA-C139-8943-87C3-E77047311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82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endParaRPr lang="en-AU" altLang="en-US" dirty="0">
              <a:latin typeface="Times" panose="02020603050405020304" pitchFamily="18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AD02211-AFF7-4AF0-B0BC-DFE1182B70DC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57080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CACA-C139-8943-87C3-E770473119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67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CACA-C139-8943-87C3-E770473119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9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>
              <a:latin typeface="Times" panose="02020603050405020304" pitchFamily="18" charset="0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BAD0D59B-0A6F-4CD0-83D1-2BE2AC72DCFB}" type="slidenum">
              <a:rPr lang="en-AU" altLang="en-US" sz="1200" smtClean="0"/>
              <a:pPr/>
              <a:t>3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135101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>
              <a:latin typeface="Times" panose="02020603050405020304" pitchFamily="18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A3A14F8F-6EAE-4D00-A841-7B9396D74C29}" type="slidenum">
              <a:rPr lang="en-AU" altLang="en-US" sz="1200" smtClean="0"/>
              <a:pPr/>
              <a:t>4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72970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CACA-C139-8943-87C3-E770473119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0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35000"/>
              </a:lnSpc>
              <a:buAutoNum type="arabicPeriod"/>
            </a:pPr>
            <a:endParaRPr lang="en-AU" alt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CACA-C139-8943-87C3-E770473119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7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CACA-C139-8943-87C3-E770473119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3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CACA-C139-8943-87C3-E770473119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37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CACA-C139-8943-87C3-E770473119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2CACA-C139-8943-87C3-E770473119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83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8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5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4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5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8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F846C-9F03-E540-A55F-77638B19AD7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99F6B-78E8-A34D-B64F-C94ED6FF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4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hyperlink" Target="http://www.sims.org.au/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jpe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hyperlink" Target="http://www.uwa.edu.au/" TargetMode="External"/><Relationship Id="rId1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3" Type="http://schemas.openxmlformats.org/officeDocument/2006/relationships/diagramData" Target="../diagrams/data1.xml"/><Relationship Id="rId21" Type="http://schemas.openxmlformats.org/officeDocument/2006/relationships/image" Target="../media/image27.jpeg"/><Relationship Id="rId7" Type="http://schemas.microsoft.com/office/2007/relationships/diagramDrawing" Target="../diagrams/drawing1.xml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://imos.org.au/index.php?eID=tx_cms_showpic&amp;file=uploads/pics/IMG_2010_01_31_Chris_Oosthuizen.jpeg&amp;md5=7bdb081a6edceb8020b6de43f74b042894a528b1&amp;parameters%5b0%5d=YTo0OntzOjU6IndpZHRoIjtzOjQ6IjgwMG0iO3M6NjoiaGVpZ2h0IjtzOjM6IjYw&amp;parameters%5b1%5d=MCI7czo3OiJib2R5VGFnIjtzOjQyOiI8Ym9keSBiZ0NvbG9yPSIjZmZmZmZmIiBz&amp;parameters%5b2%5d=dHlsZT0ibWFyZ2luOjA7Ij4iO3M6NDoid3JhcCI7czozNzoiPGEgaHJlZj0iamF2&amp;parameters%5b3%5d=YXNjcmlwdDpjbG9zZSgpOyI+IHwgPC9hPiI7fQ==" TargetMode="Externa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png"/><Relationship Id="rId10" Type="http://schemas.openxmlformats.org/officeDocument/2006/relationships/image" Target="../media/image18.jpeg"/><Relationship Id="rId19" Type="http://schemas.openxmlformats.org/officeDocument/2006/relationships/hyperlink" Target="http://imos.org.au/index.php?eID=tx_cms_showpic&amp;file=uploads/pics/rx-rrk-3_01.JPG&amp;md5=57cb90d7da3bba57846f4bb4ccfafea62791d763&amp;parameters%5b0%5d=YTo0OntzOjU6IndpZHRoIjtzOjQ6IjgwMG0iO3M6NjoiaGVpZ2h0IjtzOjM6IjYw&amp;parameters%5b1%5d=MCI7czo3OiJib2R5VGFnIjtzOjQyOiI8Ym9keSBiZ0NvbG9yPSIjZmZmZmZmIiBz&amp;parameters%5b2%5d=dHlsZT0ibWFyZ2luOjA7Ij4iO3M6NDoid3JhcCI7czozNzoiPGEgaHJlZj0iamF2&amp;parameters%5b3%5d=YXNjcmlwdDpjbG9zZSgpOyI+IHwgPC9hPiI7fQ==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jpeg"/><Relationship Id="rId1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16.jpeg"/><Relationship Id="rId18" Type="http://schemas.openxmlformats.org/officeDocument/2006/relationships/image" Target="../media/image19.jpeg"/><Relationship Id="rId3" Type="http://schemas.openxmlformats.org/officeDocument/2006/relationships/diagramData" Target="../diagrams/data2.xml"/><Relationship Id="rId21" Type="http://schemas.openxmlformats.org/officeDocument/2006/relationships/image" Target="../media/image30.png"/><Relationship Id="rId7" Type="http://schemas.microsoft.com/office/2007/relationships/diagramDrawing" Target="../diagrams/drawing2.xml"/><Relationship Id="rId12" Type="http://schemas.openxmlformats.org/officeDocument/2006/relationships/image" Target="../media/image26.jpeg"/><Relationship Id="rId17" Type="http://schemas.openxmlformats.org/officeDocument/2006/relationships/hyperlink" Target="http://imos.org.au/index.php?eID=tx_cms_showpic&amp;file=uploads/pics/IMG_2010_01_31_Chris_Oosthuizen.jpeg&amp;md5=7bdb081a6edceb8020b6de43f74b042894a528b1&amp;parameters%5b0%5d=YTo0OntzOjU6IndpZHRoIjtzOjQ6IjgwMG0iO3M6NjoiaGVpZ2h0IjtzOjM6IjYw&amp;parameters%5b1%5d=MCI7czo3OiJib2R5VGFnIjtzOjQyOiI8Ym9keSBiZ0NvbG9yPSIjZmZmZmZmIiBz&amp;parameters%5b2%5d=dHlsZT0ibWFyZ2luOjA7Ij4iO3M6NDoid3JhcCI7czozNzoiPGEgaHJlZj0iamF2&amp;parameters%5b3%5d=YXNjcmlwdDpjbG9zZSgpOyI+IHwgPC9hPiI7fQ==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://imos.org.au/index.php?eID=tx_cms_showpic&amp;file=uploads/pics/rx-rrk-3_01.JPG&amp;md5=57cb90d7da3bba57846f4bb4ccfafea62791d763&amp;parameters%5b0%5d=YTo0OntzOjU6IndpZHRoIjtzOjQ6IjgwMG0iO3M6NjoiaGVpZ2h0IjtzOjM6IjYw&amp;parameters%5b1%5d=MCI7czo3OiJib2R5VGFnIjtzOjQyOiI8Ym9keSBiZ0NvbG9yPSIjZmZmZmZmIiBz&amp;parameters%5b2%5d=dHlsZT0ibWFyZ2luOjA7Ij4iO3M6NDoid3JhcCI7czozNzoiPGEgaHJlZj0iamF2&amp;parameters%5b3%5d=YXNjcmlwdDpjbG9zZSgpOyI+IHwgPC9hPiI7fQ==" TargetMode="Externa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21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jpeg"/><Relationship Id="rId1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hyperlink" Target="http://imos.org.au/index.php?eID=tx_cms_showpic&amp;file=uploads/pics/IMG_2010_01_31_Chris_Oosthuizen.jpeg&amp;md5=7bdb081a6edceb8020b6de43f74b042894a528b1&amp;parameters%5b0%5d=YTo0OntzOjU6IndpZHRoIjtzOjQ6IjgwMG0iO3M6NjoiaGVpZ2h0IjtzOjM6IjYw&amp;parameters%5b1%5d=MCI7czo3OiJib2R5VGFnIjtzOjQyOiI8Ym9keSBiZ0NvbG9yPSIjZmZmZmZmIiBz&amp;parameters%5b2%5d=dHlsZT0ibWFyZ2luOjA7Ij4iO3M6NDoid3JhcCI7czozNzoiPGEgaHJlZj0iamF2&amp;parameters%5b3%5d=YXNjcmlwdDpjbG9zZSgpOyI+IHwgPC9hPiI7fQ==" TargetMode="External"/><Relationship Id="rId3" Type="http://schemas.openxmlformats.org/officeDocument/2006/relationships/image" Target="../media/image31.jpeg"/><Relationship Id="rId7" Type="http://schemas.openxmlformats.org/officeDocument/2006/relationships/image" Target="../media/image33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hyperlink" Target="http://imos.org.au/index.php?eID=tx_cms_showpic&amp;file=uploads/pics/rx-rrk-3_01.JPG&amp;md5=57cb90d7da3bba57846f4bb4ccfafea62791d763&amp;parameters%5b0%5d=YTo0OntzOjU6IndpZHRoIjtzOjQ6IjgwMG0iO3M6NjoiaGVpZ2h0IjtzOjM6IjYw&amp;parameters%5b1%5d=MCI7czo3OiJib2R5VGFnIjtzOjQyOiI8Ym9keSBiZ0NvbG9yPSIjZmZmZmZmIiBz&amp;parameters%5b2%5d=dHlsZT0ibWFyZ2luOjA7Ij4iO3M6NDoid3JhcCI7czozNzoiPGEgaHJlZj0iamF2&amp;parameters%5b3%5d=YXNjcmlwdDpjbG9zZSgpOyI+IHwgPC9hPiI7fQ==" TargetMode="External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5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imos.org.au/index.php?eID=tx_cms_showpic&amp;file=uploads/pics/IMG_2010_01_31_Chris_Oosthuizen.jpeg&amp;md5=7bdb081a6edceb8020b6de43f74b042894a528b1&amp;parameters%5b0%5d=YTo0OntzOjU6IndpZHRoIjtzOjQ6IjgwMG0iO3M6NjoiaGVpZ2h0IjtzOjM6IjYw&amp;parameters%5b1%5d=MCI7czo3OiJib2R5VGFnIjtzOjQyOiI8Ym9keSBiZ0NvbG9yPSIjZmZmZmZmIiBz&amp;parameters%5b2%5d=dHlsZT0ibWFyZ2luOjA7Ij4iO3M6NDoid3JhcCI7czozNzoiPGEgaHJlZj0iamF2&amp;parameters%5b3%5d=YXNjcmlwdDpjbG9zZSgpOyI+IHwgPC9hPiI7fQ==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39.emf"/><Relationship Id="rId9" Type="http://schemas.openxmlformats.org/officeDocument/2006/relationships/image" Target="../media/image44.png"/><Relationship Id="rId1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5149" y="4818656"/>
            <a:ext cx="8541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i="1" dirty="0">
                <a:solidFill>
                  <a:srgbClr val="1E3B4C"/>
                </a:solidFill>
              </a:rPr>
              <a:t>The IMOS Animal Tracking Facility</a:t>
            </a:r>
          </a:p>
          <a:p>
            <a:pPr algn="r"/>
            <a:r>
              <a:rPr lang="en-US" sz="3200" b="1" i="1" dirty="0">
                <a:solidFill>
                  <a:srgbClr val="1E3B4C"/>
                </a:solidFill>
              </a:rPr>
              <a:t>Overview and Data Flows</a:t>
            </a:r>
          </a:p>
          <a:p>
            <a:pPr algn="r"/>
            <a:endParaRPr lang="en-US" sz="3200" b="1" i="1" dirty="0">
              <a:solidFill>
                <a:srgbClr val="1E3B4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8705" y="5758895"/>
            <a:ext cx="41278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1"/>
                </a:solidFill>
              </a:rPr>
              <a:t>Xavier </a:t>
            </a:r>
            <a:r>
              <a:rPr lang="en-US" sz="2200" b="1" dirty="0" err="1">
                <a:solidFill>
                  <a:schemeClr val="bg1"/>
                </a:solidFill>
              </a:rPr>
              <a:t>Hoenner</a:t>
            </a:r>
            <a:endParaRPr lang="en-US" sz="2200" b="1" dirty="0">
              <a:solidFill>
                <a:schemeClr val="bg1"/>
              </a:solidFill>
            </a:endParaRPr>
          </a:p>
          <a:p>
            <a:pPr algn="r"/>
            <a:r>
              <a:rPr lang="en-US" sz="2200" b="1" dirty="0">
                <a:solidFill>
                  <a:schemeClr val="bg1"/>
                </a:solidFill>
              </a:rPr>
              <a:t>Australian Ocean Data Network</a:t>
            </a:r>
          </a:p>
          <a:p>
            <a:pPr algn="r"/>
            <a:r>
              <a:rPr lang="en-US" sz="2200" dirty="0">
                <a:solidFill>
                  <a:schemeClr val="bg1"/>
                </a:solidFill>
              </a:rPr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8677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916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Acoustic telemetry web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28" y="893447"/>
            <a:ext cx="8925277" cy="5692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51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758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Data flow and quality control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03" y="1051361"/>
            <a:ext cx="9254093" cy="521845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277031" y="3660586"/>
            <a:ext cx="6389575" cy="2625892"/>
            <a:chOff x="4277031" y="3660586"/>
            <a:chExt cx="6389575" cy="2625892"/>
          </a:xfrm>
        </p:grpSpPr>
        <p:sp>
          <p:nvSpPr>
            <p:cNvPr id="29" name="Rectangle 28"/>
            <p:cNvSpPr/>
            <p:nvPr/>
          </p:nvSpPr>
          <p:spPr>
            <a:xfrm>
              <a:off x="4277031" y="3660586"/>
              <a:ext cx="2499157" cy="25337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239654" y="4560916"/>
              <a:ext cx="5426952" cy="1725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37550" y="1132357"/>
            <a:ext cx="10025418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Five tests</a:t>
            </a:r>
            <a:r>
              <a:rPr lang="en-US" sz="2400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i="1" u="sng" dirty="0"/>
              <a:t>False Detection Algorithm</a:t>
            </a:r>
            <a:endParaRPr lang="en-GB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i="1" u="sng" dirty="0"/>
              <a:t>Velocity:</a:t>
            </a:r>
            <a:r>
              <a:rPr lang="en-US" sz="2400" b="1" dirty="0"/>
              <a:t> </a:t>
            </a:r>
            <a:r>
              <a:rPr lang="en-GB" sz="2400" dirty="0"/>
              <a:t>&gt; 10 m.s</a:t>
            </a:r>
            <a:r>
              <a:rPr lang="en-GB" sz="2400" baseline="30000" dirty="0"/>
              <a:t>-1</a:t>
            </a: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i="1" u="sng" dirty="0"/>
              <a:t>Distance:</a:t>
            </a:r>
            <a:r>
              <a:rPr lang="en-US" sz="2400" b="1" dirty="0"/>
              <a:t> </a:t>
            </a:r>
            <a:r>
              <a:rPr lang="en-GB" sz="2400" dirty="0"/>
              <a:t>&gt; 1000 km</a:t>
            </a: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i="1" u="sng" dirty="0"/>
              <a:t>Detection distribution</a:t>
            </a: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i="1" u="sng" dirty="0"/>
              <a:t>Distance from release site</a:t>
            </a:r>
          </a:p>
          <a:p>
            <a:pPr marL="342900" indent="-342900">
              <a:buFont typeface="Arial" charset="0"/>
              <a:buChar char="•"/>
            </a:pPr>
            <a:endParaRPr lang="en-US" sz="2400" i="1" u="sng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r>
              <a:rPr lang="en-GB" sz="2400" dirty="0"/>
              <a:t>Detections then flagged: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Passed all </a:t>
            </a:r>
            <a:r>
              <a:rPr lang="en-GB" sz="2400" dirty="0">
                <a:sym typeface="Wingdings"/>
              </a:rPr>
              <a:t></a:t>
            </a:r>
            <a:r>
              <a:rPr lang="en-GB" sz="2400" dirty="0"/>
              <a:t> </a:t>
            </a:r>
            <a:r>
              <a:rPr lang="en-GB" sz="2400" i="1" dirty="0"/>
              <a:t>valid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Failed one </a:t>
            </a:r>
            <a:r>
              <a:rPr lang="en-GB" sz="2400" dirty="0">
                <a:sym typeface="Wingdings"/>
              </a:rPr>
              <a:t></a:t>
            </a:r>
            <a:r>
              <a:rPr lang="en-GB" sz="2400" dirty="0"/>
              <a:t> </a:t>
            </a:r>
            <a:r>
              <a:rPr lang="en-GB" sz="2400" i="1" dirty="0"/>
              <a:t>likely valid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Failed two </a:t>
            </a:r>
            <a:r>
              <a:rPr lang="en-GB" sz="2400" dirty="0">
                <a:sym typeface="Wingdings"/>
              </a:rPr>
              <a:t></a:t>
            </a:r>
            <a:r>
              <a:rPr lang="en-GB" sz="2400" dirty="0"/>
              <a:t> </a:t>
            </a:r>
            <a:r>
              <a:rPr lang="en-GB" sz="2400" i="1" dirty="0"/>
              <a:t>likely invalid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Failed &gt;= 3 </a:t>
            </a:r>
            <a:r>
              <a:rPr lang="en-GB" sz="2400" dirty="0">
                <a:sym typeface="Wingdings"/>
              </a:rPr>
              <a:t></a:t>
            </a:r>
            <a:r>
              <a:rPr lang="en-GB" sz="2400" dirty="0"/>
              <a:t> </a:t>
            </a:r>
            <a:r>
              <a:rPr lang="en-GB" sz="2400" i="1" dirty="0"/>
              <a:t>invalid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42" y="799229"/>
            <a:ext cx="2993564" cy="5336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72" y="848220"/>
            <a:ext cx="5566409" cy="5566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E4258F-E291-0945-AD6D-3DEA20946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226" y="978165"/>
            <a:ext cx="6750416" cy="528799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87078" y="4440482"/>
            <a:ext cx="4481274" cy="178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32" grpId="0" animBg="1"/>
      <p:bldP spid="3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443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Data format and delivery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3" y="822962"/>
            <a:ext cx="10789592" cy="5815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8" y="1015708"/>
            <a:ext cx="11646187" cy="50452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6076" y="2989006"/>
            <a:ext cx="11260014" cy="3091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0" y="6882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A47592-5C7E-6D43-829D-6A0C3E0D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638" y="1391984"/>
            <a:ext cx="5005077" cy="4350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424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0" y="1300508"/>
            <a:ext cx="12095658" cy="41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12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45489" y="1524779"/>
            <a:ext cx="7535119" cy="2616200"/>
          </a:xfrm>
        </p:spPr>
        <p:txBody>
          <a:bodyPr>
            <a:normAutofit/>
          </a:bodyPr>
          <a:lstStyle/>
          <a:p>
            <a:r>
              <a:rPr lang="en-AU" altLang="en-US" dirty="0"/>
              <a:t>IMOS is a national, collaborative, research infrastructure, funded by Australian Government</a:t>
            </a:r>
          </a:p>
          <a:p>
            <a:r>
              <a:rPr lang="en-AU" altLang="en-US" dirty="0"/>
              <a:t>Systematic and sustained observing of the marine environment</a:t>
            </a:r>
            <a:endParaRPr lang="en-AU" altLang="en-US" sz="1800" dirty="0"/>
          </a:p>
        </p:txBody>
      </p:sp>
      <p:pic>
        <p:nvPicPr>
          <p:cNvPr id="819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5" y="72108"/>
            <a:ext cx="88265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0" descr="Bureau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6" y="2782889"/>
            <a:ext cx="86042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5" y="1989138"/>
            <a:ext cx="8969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43" y="979489"/>
            <a:ext cx="7223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8" descr="SHIMS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5" y="3573464"/>
            <a:ext cx="8636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34" descr="University of Western Australia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5" y="5157788"/>
            <a:ext cx="125888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5" descr="curtin logo 2010 mono 1500x250.t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5" y="5589588"/>
            <a:ext cx="1258888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20" descr="SARDI - South Australian Research and Development Institut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0" y="5956300"/>
            <a:ext cx="617538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2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01" y="133914"/>
            <a:ext cx="2505075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Picture 4" descr="http://web.maths.unsw.edu.au/~zdravkobotev/UNSW_logo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5" y="4208463"/>
            <a:ext cx="71913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Picture 6" descr="http://ts2.mm.bing.net/th?id=H.4682950047171873&amp;w=245&amp;h=103&amp;c=7&amp;rs=1&amp;pid=1.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68" y="4538664"/>
            <a:ext cx="77470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8" descr="http://ts2.mm.bing.net/th?id=H.5031160179130733&amp;w=250&amp;h=80&amp;c=7&amp;rs=1&amp;pid=1.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69" y="4216400"/>
            <a:ext cx="663575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Picture 10" descr="http://ts1.mm.bing.net/th?id=H.4967001941541896&amp;w=222&amp;h=51&amp;c=7&amp;rs=1&amp;pid=1.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43" y="4618039"/>
            <a:ext cx="7747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46" y="3301567"/>
            <a:ext cx="6277736" cy="3499748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2245489" y="3274489"/>
            <a:ext cx="4310548" cy="1322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data access</a:t>
            </a:r>
          </a:p>
        </p:txBody>
      </p:sp>
    </p:spTree>
    <p:extLst>
      <p:ext uri="{BB962C8B-B14F-4D97-AF65-F5344CB8AC3E}">
        <p14:creationId xmlns:p14="http://schemas.microsoft.com/office/powerpoint/2010/main" val="16390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919536" y="304800"/>
            <a:ext cx="8367464" cy="1295400"/>
          </a:xfrm>
        </p:spPr>
        <p:txBody>
          <a:bodyPr>
            <a:noAutofit/>
          </a:bodyPr>
          <a:lstStyle/>
          <a:p>
            <a:pPr algn="ctr"/>
            <a:r>
              <a:rPr lang="en-AU" altLang="en-US" dirty="0">
                <a:latin typeface="Calibri" charset="0"/>
                <a:ea typeface="Calibri" charset="0"/>
                <a:cs typeface="Calibri" charset="0"/>
              </a:rPr>
              <a:t>IMOS capability – integrated across scales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22463"/>
              </p:ext>
            </p:extLst>
          </p:nvPr>
        </p:nvGraphicFramePr>
        <p:xfrm>
          <a:off x="3549000" y="1532251"/>
          <a:ext cx="4691766" cy="2989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C8626E5-5D16-1C4A-9489-4FAD609080F8}"/>
              </a:ext>
            </a:extLst>
          </p:cNvPr>
          <p:cNvGrpSpPr>
            <a:grpSpLocks noChangeAspect="1"/>
          </p:cNvGrpSpPr>
          <p:nvPr/>
        </p:nvGrpSpPr>
        <p:grpSpPr>
          <a:xfrm>
            <a:off x="1734005" y="4185048"/>
            <a:ext cx="8738526" cy="2160000"/>
            <a:chOff x="2874001" y="4185048"/>
            <a:chExt cx="6266672" cy="1549004"/>
          </a:xfrm>
        </p:grpSpPr>
        <p:grpSp>
          <p:nvGrpSpPr>
            <p:cNvPr id="2" name="Group 1"/>
            <p:cNvGrpSpPr/>
            <p:nvPr/>
          </p:nvGrpSpPr>
          <p:grpSpPr>
            <a:xfrm>
              <a:off x="2874001" y="4185049"/>
              <a:ext cx="1932385" cy="1549003"/>
              <a:chOff x="2063750" y="4437063"/>
              <a:chExt cx="2576513" cy="2065337"/>
            </a:xfrm>
          </p:grpSpPr>
          <p:pic>
            <p:nvPicPr>
              <p:cNvPr id="13315" name="Picture 20" descr="http://imos.org.au/typo3temp/pics/1564bcd300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3750" y="5468938"/>
                <a:ext cx="1303338" cy="1033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16" name="Picture 17" descr="http://imos.org.au/typo3temp/pics/55d2004c2e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5338" y="4437063"/>
                <a:ext cx="1304925" cy="1031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17" name="Picture 6" descr="http://imos.org.au/typo3temp/pics/7862526843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3750" y="4440238"/>
                <a:ext cx="1289050" cy="102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18" name="Picture 13" descr="An elephant seal tagged with a sensor lying on rocks">
                <a:hlinkClick r:id="rId11" invalidUrl="http://imos.org.au/index.php?eID=tx_cms_showpic&amp;file=uploads/pics/IMG_2010_01_31_Chris_Oosthuizen.jpeg&amp;md5=7bdb081a6edceb8020b6de43f74b042894a528b1&amp;parameters[0]=YTo0OntzOjU6IndpZHRoIjtzOjQ6IjgwMG0iO3M6NjoiaGVpZ2h0IjtzOjM6IjYw&amp;parameters[1]=MCI7czo3OiJib2R5VGFnIjtzOjQyOiI8Ym9keSBiZ0NvbG9yPSIjZmZmZmZmIiBz&amp;parameters[2]=dHlsZT0ibWFyZ2luOjA7Ij4iO3M6NDoid3JhcCI7czozNzoiPGEgaHJlZj0iamF2&amp;parameters[3]=YXNjcmlwdDpjbG9zZSgpOyI+IHwgPC9hPiI7fQ=="/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5975" y="5468938"/>
                <a:ext cx="1284288" cy="1033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034000" y="4185048"/>
              <a:ext cx="1951434" cy="1544240"/>
              <a:chOff x="5087938" y="4437063"/>
              <a:chExt cx="2601912" cy="2058987"/>
            </a:xfrm>
          </p:grpSpPr>
          <p:pic>
            <p:nvPicPr>
              <p:cNvPr id="13320" name="Picture 8" descr="http://imos.org.au/uploads/pics/DSCF0664_01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938" y="4437063"/>
                <a:ext cx="1308100" cy="1031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1" name="Picture 7" descr="http://imos.org.au/uploads/pics/image002_03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6038" y="4440238"/>
                <a:ext cx="1285875" cy="102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2" name="Picture 15" descr="http://oceancurrent.imos.org.au/Tas/2013040806.gif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4613" y="5484813"/>
                <a:ext cx="1265237" cy="1003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3" name="Picture 28" descr="R:\IMOS\IMOS\Communications\Images &amp; footage\6 ANMN\Craig Steinberg\NAOS ITF\P6270040sm.JP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938" y="5475288"/>
                <a:ext cx="1308100" cy="1020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7194001" y="4191000"/>
              <a:ext cx="1946672" cy="1519238"/>
              <a:chOff x="8108950" y="4445000"/>
              <a:chExt cx="2595563" cy="2025650"/>
            </a:xfrm>
          </p:grpSpPr>
          <p:pic>
            <p:nvPicPr>
              <p:cNvPr id="13324" name="Picture 1" descr="DSC_9824.jp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2125" y="5483225"/>
                <a:ext cx="1323975" cy="987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5" name="Picture 18" descr="http://imos.org.au/typo3temp/pics/8a7c1686bc.jp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8950" y="4445000"/>
                <a:ext cx="1327150" cy="1046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6" name="Picture 26" descr="http://imos.org.au/typo3temp/pics/ece946b009.jpg">
                <a:hlinkClick r:id="rId19" invalidUrl="http://imos.org.au/index.php?eID=tx_cms_showpic&amp;file=uploads/pics/rx-rrk-3_01.JPG&amp;md5=57cb90d7da3bba57846f4bb4ccfafea62791d763&amp;parameters[0]=YTo0OntzOjU6IndpZHRoIjtzOjQ6IjgwMG0iO3M6NjoiaGVpZ2h0IjtzOjM6IjYw&amp;parameters[1]=MCI7czo3OiJib2R5VGFnIjtzOjQyOiI8Ym9keSBiZ0NvbG9yPSIjZmZmZmZmIiBz&amp;parameters[2]=dHlsZT0ibWFyZ2luOjA7Ij4iO3M6NDoid3JhcCI7czozNzoiPGEgaHJlZj0iamF2&amp;parameters[3]=YXNjcmlwdDpjbG9zZSgpOyI+IHwgPC9hPiI7fQ=="/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6100" y="4445000"/>
                <a:ext cx="1268413" cy="1046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7" name="Picture 19" descr="http://imos.org.au/typo3temp/pics/6ac1bc1a73.jpg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6100" y="5491163"/>
                <a:ext cx="1268413" cy="979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974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991544" y="304800"/>
            <a:ext cx="8676456" cy="1295400"/>
          </a:xfrm>
        </p:spPr>
        <p:txBody>
          <a:bodyPr>
            <a:noAutofit/>
          </a:bodyPr>
          <a:lstStyle/>
          <a:p>
            <a:pPr algn="ctr"/>
            <a:r>
              <a:rPr lang="en-AU" altLang="en-US" dirty="0">
                <a:latin typeface="Calibri" charset="0"/>
                <a:ea typeface="Calibri" charset="0"/>
                <a:cs typeface="Calibri" charset="0"/>
              </a:rPr>
              <a:t>IMOS capability – integrated across disciplines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887309"/>
              </p:ext>
            </p:extLst>
          </p:nvPr>
        </p:nvGraphicFramePr>
        <p:xfrm>
          <a:off x="3549000" y="1532251"/>
          <a:ext cx="4691766" cy="2989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C3EF708-A6EC-E148-B639-9F0820FAB28F}"/>
              </a:ext>
            </a:extLst>
          </p:cNvPr>
          <p:cNvGrpSpPr>
            <a:grpSpLocks noChangeAspect="1"/>
          </p:cNvGrpSpPr>
          <p:nvPr/>
        </p:nvGrpSpPr>
        <p:grpSpPr>
          <a:xfrm>
            <a:off x="1521029" y="4143044"/>
            <a:ext cx="8747707" cy="2160000"/>
            <a:chOff x="2874001" y="4131470"/>
            <a:chExt cx="6282895" cy="1551384"/>
          </a:xfrm>
        </p:grpSpPr>
        <p:grpSp>
          <p:nvGrpSpPr>
            <p:cNvPr id="4" name="Group 3"/>
            <p:cNvGrpSpPr/>
            <p:nvPr/>
          </p:nvGrpSpPr>
          <p:grpSpPr>
            <a:xfrm>
              <a:off x="2874001" y="4132660"/>
              <a:ext cx="1932385" cy="1550194"/>
              <a:chOff x="1631950" y="4367213"/>
              <a:chExt cx="2576513" cy="2066925"/>
            </a:xfrm>
          </p:grpSpPr>
          <p:pic>
            <p:nvPicPr>
              <p:cNvPr id="15364" name="Picture 17" descr="http://imos.org.au/typo3temp/pics/55d2004c2e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3538" y="4367213"/>
                <a:ext cx="1304925" cy="1031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65" name="Picture 6" descr="http://imos.org.au/typo3temp/pics/7862526843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1950" y="4370388"/>
                <a:ext cx="1289050" cy="102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0" name="Picture 28" descr="R:\IMOS\IMOS\Communications\Images &amp; footage\6 ANMN\Craig Steinberg\NAOS ITF\P6270040sm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5125" y="5400675"/>
                <a:ext cx="1308100" cy="1020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2" name="Picture 26" descr="http://imos.org.au/typo3temp/pics/ece946b009.jpg">
                <a:hlinkClick r:id="rId11" invalidUrl="http://imos.org.au/index.php?eID=tx_cms_showpic&amp;file=uploads/pics/rx-rrk-3_01.JPG&amp;md5=57cb90d7da3bba57846f4bb4ccfafea62791d763&amp;parameters[0]=YTo0OntzOjU6IndpZHRoIjtzOjQ6IjgwMG0iO3M6NjoiaGVpZ2h0IjtzOjM6IjYw&amp;parameters[1]=MCI7czo3OiJib2R5VGFnIjtzOjQyOiI8Ym9keSBiZ0NvbG9yPSIjZmZmZmZmIiBz&amp;parameters[2]=dHlsZT0ibWFyZ2luOjA7Ij4iO3M6NDoid3JhcCI7czozNzoiPGEgaHJlZj0iamF2&amp;parameters[3]=YXNjcmlwdDpjbG9zZSgpOyI+IHwgPC9hPiI7fQ=="/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0050" y="5387975"/>
                <a:ext cx="1268413" cy="1046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5034001" y="4131470"/>
              <a:ext cx="1933575" cy="1547813"/>
              <a:chOff x="4657725" y="4365625"/>
              <a:chExt cx="2578100" cy="2063750"/>
            </a:xfrm>
          </p:grpSpPr>
          <p:pic>
            <p:nvPicPr>
              <p:cNvPr id="15363" name="Picture 20" descr="http://imos.org.au/typo3temp/pics/1564bcd300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7725" y="4365625"/>
                <a:ext cx="1303338" cy="1033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68" name="Picture 8" descr="http://imos.org.au/uploads/pics/DSCF0664_01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5663" y="5397500"/>
                <a:ext cx="1308100" cy="1031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3" name="Picture 5" descr="R:\IMOS\IMOS\Communications\Images &amp; footage\Moorings\High_Resolution (1)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3125" y="5400675"/>
                <a:ext cx="1282700" cy="1023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4" name="Picture 17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3763" y="4370388"/>
                <a:ext cx="1262062" cy="1016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7194001" y="4131470"/>
              <a:ext cx="1962895" cy="1532335"/>
              <a:chOff x="7652345" y="4365625"/>
              <a:chExt cx="2617193" cy="2043113"/>
            </a:xfrm>
          </p:grpSpPr>
          <p:pic>
            <p:nvPicPr>
              <p:cNvPr id="15366" name="Picture 13" descr="An elephant seal tagged with a sensor lying on rocks">
                <a:hlinkClick r:id="rId17" invalidUrl="http://imos.org.au/index.php?eID=tx_cms_showpic&amp;file=uploads/pics/IMG_2010_01_31_Chris_Oosthuizen.jpeg&amp;md5=7bdb081a6edceb8020b6de43f74b042894a528b1&amp;parameters[0]=YTo0OntzOjU6IndpZHRoIjtzOjQ6IjgwMG0iO3M6NjoiaGVpZ2h0IjtzOjM6IjYw&amp;parameters[1]=MCI7czo3OiJib2R5VGFnIjtzOjQyOiI8Ym9keSBiZ0NvbG9yPSIjZmZmZmZmIiBz&amp;parameters[2]=dHlsZT0ibWFyZ2luOjA7Ij4iO3M6NDoid3JhcCI7czozNzoiPGEgaHJlZj0iamF2&amp;parameters[3]=YXNjcmlwdDpjbG9zZSgpOyI+IHwgPC9hPiI7fQ=="/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2345" y="4365625"/>
                <a:ext cx="1323975" cy="1033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69" name="Picture 7" descr="http://imos.org.au/uploads/pics/image002_03.jp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3663" y="5413375"/>
                <a:ext cx="1285875" cy="995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1" name="Picture 1" descr="DSC_9824.jp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9688" y="5421313"/>
                <a:ext cx="1323975" cy="987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5" name="Picture 16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3663" y="4379913"/>
                <a:ext cx="1285875" cy="1041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2168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932"/>
            <a:ext cx="10515600" cy="722896"/>
          </a:xfrm>
        </p:spPr>
        <p:txBody>
          <a:bodyPr/>
          <a:lstStyle/>
          <a:p>
            <a:pPr algn="ctr"/>
            <a:r>
              <a:rPr lang="en-AU" dirty="0">
                <a:latin typeface="+mn-lt"/>
                <a:ea typeface="Calibri" charset="0"/>
                <a:cs typeface="Calibri" charset="0"/>
              </a:rPr>
              <a:t>What is IMOS?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8D052D-0C17-ED4B-A0DD-EA7A390FCAA3}"/>
              </a:ext>
            </a:extLst>
          </p:cNvPr>
          <p:cNvGrpSpPr>
            <a:grpSpLocks noChangeAspect="1"/>
          </p:cNvGrpSpPr>
          <p:nvPr/>
        </p:nvGrpSpPr>
        <p:grpSpPr>
          <a:xfrm>
            <a:off x="550742" y="1030387"/>
            <a:ext cx="11090515" cy="5400000"/>
            <a:chOff x="2028328" y="1863763"/>
            <a:chExt cx="8056989" cy="3922972"/>
          </a:xfrm>
        </p:grpSpPr>
        <p:pic>
          <p:nvPicPr>
            <p:cNvPr id="4" name="Picture 6" descr="http://imos.org.au/typo3temp/pics/7862526843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8457" y="1863763"/>
              <a:ext cx="2143725" cy="1283589"/>
            </a:xfrm>
            <a:prstGeom prst="rect">
              <a:avLst/>
            </a:prstGeom>
          </p:spPr>
        </p:pic>
        <p:pic>
          <p:nvPicPr>
            <p:cNvPr id="5" name="Picture 20" descr="http://imos.org.au/typo3temp/pics/1564bcd30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2053" y="1869515"/>
              <a:ext cx="2162120" cy="1285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7" descr="http://imos.org.au/typo3temp/pics/55d2004c2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173" y="1867927"/>
              <a:ext cx="2099258" cy="1286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2" descr="http://imos.org.au/uploads/pics/image018_0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3431" y="1867653"/>
              <a:ext cx="1592331" cy="1318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8" descr="http://imos.org.au/uploads/pics/DSCF0664_0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161" y="3144860"/>
              <a:ext cx="2143725" cy="128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4" descr="http://imos.org.au/typo3temp/pics/e7fc6d740a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194" y="3154691"/>
              <a:ext cx="1578658" cy="128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 descr="http://imos.org.au/uploads/pics/image002_03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852" y="3140969"/>
              <a:ext cx="2122664" cy="129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8" descr="http://imos.org.au/typo3temp/pics/8a7c1686bc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517" y="3154691"/>
              <a:ext cx="2140573" cy="1285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6" descr="http://imos.org.au/typo3temp/pics/ece946b009.jpg">
              <a:hlinkClick r:id="rId11" invalidUrl="http://imos.org.au/index.php?eID=tx_cms_showpic&amp;file=uploads/pics/rx-rrk-3_01.JPG&amp;md5=57cb90d7da3bba57846f4bb4ccfafea62791d763&amp;parameters[0]=YTo0OntzOjU6IndpZHRoIjtzOjQ6IjgwMG0iO3M6NjoiaGVpZ2h0IjtzOjM6IjYw&amp;parameters[1]=MCI7czo3OiJib2R5VGFnIjtzOjQyOiI8Ym9keSBiZ0NvbG9yPSIjZmZmZmZmIiBz&amp;parameters[2]=dHlsZT0ibWFyZ2luOjA7Ij4iO3M6NDoid3JhcCI7czozNzoiPGEgaHJlZj0iamF2&amp;parameters[3]=YXNjcmlwdDpjbG9zZSgpOyI+IHwgPC9hPiI7fQ=="/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329" y="4440170"/>
              <a:ext cx="2143725" cy="1314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 descr="An elephant seal tagged with a sensor lying on rocks">
              <a:hlinkClick r:id="rId13" invalidUrl="http://imos.org.au/index.php?eID=tx_cms_showpic&amp;file=uploads/pics/IMG_2010_01_31_Chris_Oosthuizen.jpeg&amp;md5=7bdb081a6edceb8020b6de43f74b042894a528b1&amp;parameters[0]=YTo0OntzOjU6IndpZHRoIjtzOjQ6IjgwMG0iO3M6NjoiaGVpZ2h0IjtzOjM6IjYw&amp;parameters[1]=MCI7czo3OiJib2R5VGFnIjtzOjQyOiI8Ym9keSBiZ0NvbG9yPSIjZmZmZmZmIiBz&amp;parameters[2]=dHlsZT0ibWFyZ2luOjA7Ij4iO3M6NDoid3JhcCI7czozNzoiPGEgaHJlZj0iamF2&amp;parameters[3]=YXNjcmlwdDpjbG9zZSgpOyI+IHwgPC9hPiI7fQ=="/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195" y="4440170"/>
              <a:ext cx="2184895" cy="1314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9" descr="http://imos.org.au/typo3temp/pics/6ac1bc1a73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089" y="4440169"/>
              <a:ext cx="2234034" cy="1314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5" descr="http://oceancurrent.imos.org.au/Tas/2013040806.gif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597" y="4440170"/>
              <a:ext cx="2188720" cy="1314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2028328" y="1867654"/>
              <a:ext cx="18367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Argo floats</a:t>
              </a:r>
            </a:p>
          </p:txBody>
        </p:sp>
        <p:sp>
          <p:nvSpPr>
            <p:cNvPr id="17" name="TextBox 28"/>
            <p:cNvSpPr txBox="1">
              <a:spLocks noChangeArrowheads="1"/>
            </p:cNvSpPr>
            <p:nvPr/>
          </p:nvSpPr>
          <p:spPr bwMode="auto">
            <a:xfrm>
              <a:off x="4182194" y="1871103"/>
              <a:ext cx="18367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Ships</a:t>
              </a:r>
            </a:p>
          </p:txBody>
        </p:sp>
        <p:sp>
          <p:nvSpPr>
            <p:cNvPr id="18" name="TextBox 29"/>
            <p:cNvSpPr txBox="1">
              <a:spLocks noChangeArrowheads="1"/>
            </p:cNvSpPr>
            <p:nvPr/>
          </p:nvSpPr>
          <p:spPr bwMode="auto">
            <a:xfrm>
              <a:off x="6334174" y="1869516"/>
              <a:ext cx="1800225" cy="120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Deepwater moorings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AU" altLang="en-US" sz="2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TextBox 31"/>
            <p:cNvSpPr txBox="1">
              <a:spLocks noChangeArrowheads="1"/>
            </p:cNvSpPr>
            <p:nvPr/>
          </p:nvSpPr>
          <p:spPr bwMode="auto">
            <a:xfrm>
              <a:off x="3647728" y="3140969"/>
              <a:ext cx="1836738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Ocean gliders</a:t>
              </a:r>
            </a:p>
          </p:txBody>
        </p:sp>
        <p:sp>
          <p:nvSpPr>
            <p:cNvPr id="20" name="TextBox 33"/>
            <p:cNvSpPr txBox="1">
              <a:spLocks noChangeArrowheads="1"/>
            </p:cNvSpPr>
            <p:nvPr/>
          </p:nvSpPr>
          <p:spPr bwMode="auto">
            <a:xfrm>
              <a:off x="5758723" y="3155227"/>
              <a:ext cx="18351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AUV</a:t>
              </a:r>
            </a:p>
          </p:txBody>
        </p:sp>
        <p:sp>
          <p:nvSpPr>
            <p:cNvPr id="21" name="TextBox 32"/>
            <p:cNvSpPr txBox="1">
              <a:spLocks noChangeArrowheads="1"/>
            </p:cNvSpPr>
            <p:nvPr/>
          </p:nvSpPr>
          <p:spPr bwMode="auto">
            <a:xfrm>
              <a:off x="7896597" y="3556100"/>
              <a:ext cx="1836738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Coastal moorings</a:t>
              </a:r>
            </a:p>
          </p:txBody>
        </p:sp>
        <p:sp>
          <p:nvSpPr>
            <p:cNvPr id="22" name="TextBox 30"/>
            <p:cNvSpPr txBox="1">
              <a:spLocks noChangeArrowheads="1"/>
            </p:cNvSpPr>
            <p:nvPr/>
          </p:nvSpPr>
          <p:spPr bwMode="auto">
            <a:xfrm>
              <a:off x="2028328" y="5325070"/>
              <a:ext cx="18367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Ocean Radar</a:t>
              </a:r>
            </a:p>
          </p:txBody>
        </p:sp>
        <p:sp>
          <p:nvSpPr>
            <p:cNvPr id="23" name="TextBox 34"/>
            <p:cNvSpPr txBox="1">
              <a:spLocks noChangeArrowheads="1"/>
            </p:cNvSpPr>
            <p:nvPr/>
          </p:nvSpPr>
          <p:spPr bwMode="auto">
            <a:xfrm>
              <a:off x="4182196" y="4499163"/>
              <a:ext cx="1836737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ts val="75"/>
                </a:spcAft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Animal tracking</a:t>
              </a:r>
            </a:p>
          </p:txBody>
        </p:sp>
        <p:sp>
          <p:nvSpPr>
            <p:cNvPr id="24" name="TextBox 36"/>
            <p:cNvSpPr txBox="1">
              <a:spLocks noChangeArrowheads="1"/>
            </p:cNvSpPr>
            <p:nvPr/>
          </p:nvSpPr>
          <p:spPr bwMode="auto">
            <a:xfrm>
              <a:off x="6577574" y="4313458"/>
              <a:ext cx="1836738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Sensor networks</a:t>
              </a:r>
            </a:p>
          </p:txBody>
        </p:sp>
        <p:sp>
          <p:nvSpPr>
            <p:cNvPr id="25" name="TextBox 37"/>
            <p:cNvSpPr txBox="1">
              <a:spLocks noChangeArrowheads="1"/>
            </p:cNvSpPr>
            <p:nvPr/>
          </p:nvSpPr>
          <p:spPr bwMode="auto">
            <a:xfrm>
              <a:off x="8037106" y="5212361"/>
              <a:ext cx="183673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2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374D63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AU" altLang="en-US" sz="2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Satellite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58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630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Data Management: Overview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45" y="883126"/>
            <a:ext cx="7552509" cy="5765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01" y="1089380"/>
            <a:ext cx="5234395" cy="535335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1868" y="1182355"/>
            <a:ext cx="12148122" cy="5155857"/>
            <a:chOff x="1868" y="1182355"/>
            <a:chExt cx="12148122" cy="51558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1144" y="4640386"/>
              <a:ext cx="1398846" cy="13988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52023" y="1182355"/>
              <a:ext cx="1143000" cy="571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IMOS</a:t>
              </a:r>
            </a:p>
            <a:p>
              <a:pPr algn="ctr"/>
              <a:r>
                <a:rPr lang="en-AU" dirty="0"/>
                <a:t>Facility</a:t>
              </a:r>
            </a:p>
          </p:txBody>
        </p:sp>
        <p:sp>
          <p:nvSpPr>
            <p:cNvPr id="11" name="Cloud 10"/>
            <p:cNvSpPr/>
            <p:nvPr/>
          </p:nvSpPr>
          <p:spPr>
            <a:xfrm>
              <a:off x="1868" y="2050718"/>
              <a:ext cx="1479371" cy="9144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Internet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94442" y="4817392"/>
              <a:ext cx="1054100" cy="5603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AODN</a:t>
              </a:r>
            </a:p>
            <a:p>
              <a:pPr algn="ctr"/>
              <a:r>
                <a:rPr lang="en-AU" sz="1200" dirty="0"/>
                <a:t>contributor</a:t>
              </a:r>
            </a:p>
          </p:txBody>
        </p:sp>
        <p:sp>
          <p:nvSpPr>
            <p:cNvPr id="13" name="Cloud 12"/>
            <p:cNvSpPr/>
            <p:nvPr/>
          </p:nvSpPr>
          <p:spPr>
            <a:xfrm>
              <a:off x="2452990" y="4640386"/>
              <a:ext cx="1460500" cy="9144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Internet</a:t>
              </a:r>
            </a:p>
          </p:txBody>
        </p:sp>
        <p:sp>
          <p:nvSpPr>
            <p:cNvPr id="14" name="Cloud 13"/>
            <p:cNvSpPr/>
            <p:nvPr/>
          </p:nvSpPr>
          <p:spPr>
            <a:xfrm>
              <a:off x="9027148" y="4868850"/>
              <a:ext cx="1460500" cy="9144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Internet</a:t>
              </a:r>
            </a:p>
          </p:txBody>
        </p:sp>
        <p:cxnSp>
          <p:nvCxnSpPr>
            <p:cNvPr id="15" name="Straight Arrow Connector 14"/>
            <p:cNvCxnSpPr>
              <a:stCxn id="11" idx="2"/>
              <a:endCxn id="12" idx="3"/>
            </p:cNvCxnSpPr>
            <p:nvPr/>
          </p:nvCxnSpPr>
          <p:spPr>
            <a:xfrm>
              <a:off x="723523" y="1753855"/>
              <a:ext cx="18031" cy="3491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30" idx="3"/>
              <a:endCxn id="31" idx="2"/>
            </p:cNvCxnSpPr>
            <p:nvPr/>
          </p:nvCxnSpPr>
          <p:spPr>
            <a:xfrm>
              <a:off x="1948542" y="5097586"/>
              <a:ext cx="50897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2" idx="3"/>
              <a:endCxn id="35" idx="2"/>
            </p:cNvCxnSpPr>
            <p:nvPr/>
          </p:nvCxnSpPr>
          <p:spPr>
            <a:xfrm flipV="1">
              <a:off x="8686401" y="5326050"/>
              <a:ext cx="345277" cy="68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35" idx="0"/>
            </p:cNvCxnSpPr>
            <p:nvPr/>
          </p:nvCxnSpPr>
          <p:spPr>
            <a:xfrm>
              <a:off x="10486431" y="5326050"/>
              <a:ext cx="264713" cy="137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178306" y="3659645"/>
              <a:ext cx="17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WMS, WFS, WPS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861639" y="4327645"/>
              <a:ext cx="3824762" cy="2010567"/>
              <a:chOff x="4391186" y="4700314"/>
              <a:chExt cx="3824762" cy="2010567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4391186" y="4700314"/>
                <a:ext cx="3824762" cy="2010567"/>
                <a:chOff x="3680939" y="4584700"/>
                <a:chExt cx="3824762" cy="2010567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3680939" y="4584700"/>
                  <a:ext cx="3824762" cy="201056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163525" y="4869234"/>
                  <a:ext cx="1054100" cy="56038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200" dirty="0" err="1"/>
                    <a:t>GeoNetwork</a:t>
                  </a:r>
                  <a:endParaRPr lang="en-AU" sz="1200" dirty="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574494" y="5638118"/>
                  <a:ext cx="2656266" cy="56038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200" dirty="0"/>
                    <a:t>AODN portal</a:t>
                  </a:r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4391186" y="4706840"/>
                <a:ext cx="970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1" dirty="0"/>
                  <a:t>AODN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419217" y="4970477"/>
                <a:ext cx="1747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Metadata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638150" y="1526641"/>
              <a:ext cx="10467210" cy="2016292"/>
              <a:chOff x="505590" y="2225508"/>
              <a:chExt cx="10467210" cy="2016292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505590" y="2231233"/>
                <a:ext cx="10467210" cy="20105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613981" y="2345533"/>
                <a:ext cx="4343400" cy="1797050"/>
                <a:chOff x="3695700" y="2292350"/>
                <a:chExt cx="4343400" cy="1797050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3695700" y="2292350"/>
                  <a:ext cx="4343400" cy="17970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3962400" y="2679701"/>
                  <a:ext cx="3886200" cy="965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4046437" y="2934493"/>
                  <a:ext cx="1054100" cy="56038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200" dirty="0"/>
                    <a:t>Conformance</a:t>
                  </a:r>
                </a:p>
                <a:p>
                  <a:pPr algn="ctr"/>
                  <a:r>
                    <a:rPr lang="en-AU" sz="1200" dirty="0"/>
                    <a:t>Checker</a:t>
                  </a: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5324275" y="2934493"/>
                  <a:ext cx="1054100" cy="56038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200" dirty="0"/>
                    <a:t>Other</a:t>
                  </a:r>
                </a:p>
                <a:p>
                  <a:pPr algn="ctr"/>
                  <a:r>
                    <a:rPr lang="en-AU" sz="1200" dirty="0"/>
                    <a:t>processes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6602113" y="2934493"/>
                  <a:ext cx="1054100" cy="560388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sz="1200" dirty="0"/>
                    <a:t>Data</a:t>
                  </a:r>
                </a:p>
                <a:p>
                  <a:pPr algn="ctr"/>
                  <a:r>
                    <a:rPr lang="en-AU" sz="1200" dirty="0"/>
                    <a:t>harvester</a:t>
                  </a: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323229" y="2319506"/>
                <a:ext cx="1596342" cy="1791955"/>
                <a:chOff x="7648858" y="1794606"/>
                <a:chExt cx="1596342" cy="2101850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7648858" y="1794606"/>
                  <a:ext cx="1596342" cy="21018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7" name="Flowchart: Magnetic Disk 12"/>
                <p:cNvSpPr/>
                <p:nvPr/>
              </p:nvSpPr>
              <p:spPr>
                <a:xfrm>
                  <a:off x="7934387" y="2032096"/>
                  <a:ext cx="1025284" cy="612648"/>
                </a:xfrm>
                <a:prstGeom prst="flowChartMagneticDisk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dirty="0" err="1"/>
                    <a:t>Postgres</a:t>
                  </a:r>
                  <a:endParaRPr lang="en-AU" dirty="0"/>
                </a:p>
              </p:txBody>
            </p:sp>
            <p:sp>
              <p:nvSpPr>
                <p:cNvPr id="48" name="Flowchart: Magnetic Disk 15"/>
                <p:cNvSpPr/>
                <p:nvPr/>
              </p:nvSpPr>
              <p:spPr>
                <a:xfrm>
                  <a:off x="7913126" y="2884551"/>
                  <a:ext cx="1046545" cy="612648"/>
                </a:xfrm>
                <a:prstGeom prst="flowChartMagneticDisk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AU" dirty="0"/>
                    <a:t>S3</a:t>
                  </a: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8699" y="2319506"/>
                <a:ext cx="1503061" cy="1775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603179" y="2521981"/>
                <a:ext cx="1054100" cy="56038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1200" dirty="0" err="1"/>
                  <a:t>Geoserver</a:t>
                </a:r>
                <a:endParaRPr lang="en-AU" sz="12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603179" y="3248932"/>
                <a:ext cx="1054100" cy="56038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1200" dirty="0"/>
                  <a:t>THREDDS</a:t>
                </a:r>
              </a:p>
              <a:p>
                <a:pPr algn="ctr"/>
                <a:r>
                  <a:rPr lang="en-AU" sz="1200" dirty="0" err="1"/>
                  <a:t>ncWMS</a:t>
                </a:r>
                <a:endParaRPr lang="en-AU" sz="12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772224" y="2868257"/>
                <a:ext cx="1054100" cy="56038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sz="1200" dirty="0" err="1"/>
                  <a:t>GeoNetwork</a:t>
                </a:r>
                <a:endParaRPr lang="en-AU" sz="1200" dirty="0"/>
              </a:p>
            </p:txBody>
          </p:sp>
          <p:cxnSp>
            <p:nvCxnSpPr>
              <p:cNvPr id="37" name="Straight Arrow Connector 36"/>
              <p:cNvCxnSpPr>
                <a:stCxn id="15" idx="3"/>
                <a:endCxn id="16" idx="1"/>
              </p:cNvCxnSpPr>
              <p:nvPr/>
            </p:nvCxnSpPr>
            <p:spPr>
              <a:xfrm>
                <a:off x="2018818" y="3267870"/>
                <a:ext cx="22373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16" idx="3"/>
                <a:endCxn id="17" idx="1"/>
              </p:cNvCxnSpPr>
              <p:nvPr/>
            </p:nvCxnSpPr>
            <p:spPr>
              <a:xfrm>
                <a:off x="3296656" y="3267870"/>
                <a:ext cx="223738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17" idx="3"/>
                <a:endCxn id="19" idx="2"/>
              </p:cNvCxnSpPr>
              <p:nvPr/>
            </p:nvCxnSpPr>
            <p:spPr>
              <a:xfrm flipV="1">
                <a:off x="4574494" y="2783141"/>
                <a:ext cx="1034264" cy="48472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22" idx="2"/>
              </p:cNvCxnSpPr>
              <p:nvPr/>
            </p:nvCxnSpPr>
            <p:spPr>
              <a:xfrm>
                <a:off x="4564001" y="3272288"/>
                <a:ext cx="1023496" cy="2376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18" idx="3"/>
                <a:endCxn id="25" idx="1"/>
              </p:cNvCxnSpPr>
              <p:nvPr/>
            </p:nvCxnSpPr>
            <p:spPr>
              <a:xfrm flipV="1">
                <a:off x="6919571" y="3207366"/>
                <a:ext cx="459128" cy="81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8898474" y="2868257"/>
                <a:ext cx="9321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Web</a:t>
                </a:r>
              </a:p>
              <a:p>
                <a:r>
                  <a:rPr lang="en-AU" dirty="0"/>
                  <a:t>services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913735" y="3730500"/>
                <a:ext cx="889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1" dirty="0"/>
                  <a:t>IMOS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825664" y="2225508"/>
                <a:ext cx="634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Data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27504" y="2324948"/>
                <a:ext cx="2062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Pipeline processing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1432638" y="5880684"/>
              <a:ext cx="634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User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9377900">
              <a:off x="9383887" y="3547836"/>
              <a:ext cx="17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Metadata</a:t>
              </a:r>
            </a:p>
          </p:txBody>
        </p:sp>
        <p:cxnSp>
          <p:nvCxnSpPr>
            <p:cNvPr id="24" name="Straight Arrow Connector 23"/>
            <p:cNvCxnSpPr>
              <a:stCxn id="28" idx="2"/>
              <a:endCxn id="33" idx="3"/>
            </p:cNvCxnSpPr>
            <p:nvPr/>
          </p:nvCxnSpPr>
          <p:spPr>
            <a:xfrm flipH="1">
              <a:off x="8398325" y="2729778"/>
              <a:ext cx="3033509" cy="21625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1" idx="0"/>
              <a:endCxn id="33" idx="1"/>
            </p:cNvCxnSpPr>
            <p:nvPr/>
          </p:nvCxnSpPr>
          <p:spPr>
            <a:xfrm flipV="1">
              <a:off x="3912273" y="4892373"/>
              <a:ext cx="3431952" cy="2052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 rot="1164128">
              <a:off x="3930596" y="5390106"/>
              <a:ext cx="17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WMS, WFS, WPS</a:t>
              </a:r>
            </a:p>
          </p:txBody>
        </p:sp>
        <p:cxnSp>
          <p:nvCxnSpPr>
            <p:cNvPr id="27" name="Straight Arrow Connector 26"/>
            <p:cNvCxnSpPr>
              <a:stCxn id="31" idx="0"/>
              <a:endCxn id="34" idx="1"/>
            </p:cNvCxnSpPr>
            <p:nvPr/>
          </p:nvCxnSpPr>
          <p:spPr>
            <a:xfrm>
              <a:off x="3912273" y="5097586"/>
              <a:ext cx="1842921" cy="5636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75"/>
            <p:cNvCxnSpPr>
              <a:stCxn id="25" idx="2"/>
            </p:cNvCxnSpPr>
            <p:nvPr/>
          </p:nvCxnSpPr>
          <p:spPr>
            <a:xfrm rot="5400000">
              <a:off x="7002990" y="3515049"/>
              <a:ext cx="2378491" cy="2141110"/>
            </a:xfrm>
            <a:prstGeom prst="bentConnector3">
              <a:avLst>
                <a:gd name="adj1" fmla="val 2512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0"/>
              <a:endCxn id="29" idx="1"/>
            </p:cNvCxnSpPr>
            <p:nvPr/>
          </p:nvCxnSpPr>
          <p:spPr>
            <a:xfrm>
              <a:off x="1480006" y="2507918"/>
              <a:ext cx="158144" cy="297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35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1"/>
          <p:cNvSpPr txBox="1"/>
          <p:nvPr/>
        </p:nvSpPr>
        <p:spPr>
          <a:xfrm>
            <a:off x="1081548" y="-153457"/>
            <a:ext cx="10284542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4400" dirty="0"/>
              <a:t>Satellite tagging program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81548" y="2611927"/>
            <a:ext cx="10068820" cy="2637501"/>
          </a:xfrm>
        </p:spPr>
        <p:txBody>
          <a:bodyPr>
            <a:normAutofit/>
          </a:bodyPr>
          <a:lstStyle/>
          <a:p>
            <a:r>
              <a:rPr lang="en-AU" altLang="en-US" dirty="0"/>
              <a:t>400 SMRU tags: CTD mainly</a:t>
            </a:r>
          </a:p>
          <a:p>
            <a:r>
              <a:rPr lang="en-AU" altLang="en-US" dirty="0"/>
              <a:t>2007 - 2018</a:t>
            </a:r>
          </a:p>
          <a:p>
            <a:r>
              <a:rPr lang="en-AU" altLang="en-US" dirty="0"/>
              <a:t>180,000 CTD profiles</a:t>
            </a:r>
          </a:p>
          <a:p>
            <a:r>
              <a:rPr lang="en-AU" altLang="en-US" dirty="0"/>
              <a:t>3 million measurements</a:t>
            </a:r>
          </a:p>
        </p:txBody>
      </p:sp>
    </p:spTree>
    <p:extLst>
      <p:ext uri="{BB962C8B-B14F-4D97-AF65-F5344CB8AC3E}">
        <p14:creationId xmlns:p14="http://schemas.microsoft.com/office/powerpoint/2010/main" val="57935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8F12B2-3328-204D-93AF-DB855B22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3" y="1602299"/>
            <a:ext cx="2931810" cy="116775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D622256-4F22-E640-B212-71D096744D17}"/>
              </a:ext>
            </a:extLst>
          </p:cNvPr>
          <p:cNvGrpSpPr/>
          <p:nvPr/>
        </p:nvGrpSpPr>
        <p:grpSpPr>
          <a:xfrm>
            <a:off x="4082619" y="2635619"/>
            <a:ext cx="1570624" cy="995679"/>
            <a:chOff x="2355419" y="2631743"/>
            <a:chExt cx="1570624" cy="99567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9A0A24-73A7-6A4C-80B8-7CCB2C28D0FE}"/>
                </a:ext>
              </a:extLst>
            </p:cNvPr>
            <p:cNvSpPr/>
            <p:nvPr/>
          </p:nvSpPr>
          <p:spPr bwMode="auto">
            <a:xfrm>
              <a:off x="2355419" y="2631743"/>
              <a:ext cx="1099468" cy="995679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995547-05CE-1546-8524-80B408E8EE1D}"/>
                </a:ext>
              </a:extLst>
            </p:cNvPr>
            <p:cNvSpPr txBox="1"/>
            <p:nvPr/>
          </p:nvSpPr>
          <p:spPr>
            <a:xfrm>
              <a:off x="2434369" y="2793722"/>
              <a:ext cx="1491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800" dirty="0"/>
                <a:t>RT data</a:t>
              </a:r>
            </a:p>
            <a:p>
              <a:r>
                <a:rPr lang="en-AU" sz="1800" dirty="0">
                  <a:solidFill>
                    <a:srgbClr val="FF0000"/>
                  </a:solidFill>
                </a:rPr>
                <a:t>Text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2C6AB2-BE8C-DB42-B1E7-8553C706751D}"/>
              </a:ext>
            </a:extLst>
          </p:cNvPr>
          <p:cNvGrpSpPr/>
          <p:nvPr/>
        </p:nvGrpSpPr>
        <p:grpSpPr>
          <a:xfrm>
            <a:off x="5294763" y="2605733"/>
            <a:ext cx="2750174" cy="1097240"/>
            <a:chOff x="3567563" y="2601857"/>
            <a:chExt cx="2750174" cy="10972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0722D3-12EF-6648-9EAF-C1020F521057}"/>
                </a:ext>
              </a:extLst>
            </p:cNvPr>
            <p:cNvSpPr/>
            <p:nvPr/>
          </p:nvSpPr>
          <p:spPr bwMode="auto">
            <a:xfrm>
              <a:off x="3567563" y="2601857"/>
              <a:ext cx="2637498" cy="1097240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5564A9-A01F-8C47-A1EC-AAD52D9FA46D}"/>
                </a:ext>
              </a:extLst>
            </p:cNvPr>
            <p:cNvSpPr txBox="1"/>
            <p:nvPr/>
          </p:nvSpPr>
          <p:spPr>
            <a:xfrm>
              <a:off x="3814474" y="2721189"/>
              <a:ext cx="25032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800" dirty="0"/>
                <a:t>All data [CTD, dives, Argos location, </a:t>
              </a:r>
              <a:r>
                <a:rPr lang="en-AU" sz="1800" dirty="0" err="1"/>
                <a:t>haulout</a:t>
              </a:r>
              <a:r>
                <a:rPr lang="en-AU" sz="1800" dirty="0"/>
                <a:t>]</a:t>
              </a:r>
            </a:p>
            <a:p>
              <a:r>
                <a:rPr lang="en-AU" sz="1800" dirty="0">
                  <a:solidFill>
                    <a:srgbClr val="FF0000"/>
                  </a:solidFill>
                </a:rPr>
                <a:t>   MS Access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6864A6-D83C-F543-ABF4-039AD968CF42}"/>
              </a:ext>
            </a:extLst>
          </p:cNvPr>
          <p:cNvGrpSpPr/>
          <p:nvPr/>
        </p:nvGrpSpPr>
        <p:grpSpPr>
          <a:xfrm>
            <a:off x="1797745" y="5230981"/>
            <a:ext cx="2349364" cy="1584299"/>
            <a:chOff x="70545" y="5227105"/>
            <a:chExt cx="2349364" cy="15842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0EFC9B-0EE6-2F43-ACEF-7EB63697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418" y="5272029"/>
              <a:ext cx="1120080" cy="7462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989F34D-E57F-374D-9B3F-05005320D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45" y="5227105"/>
              <a:ext cx="1111374" cy="158429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87F604D-B5B7-EF46-900B-3E64166DC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50" t="86399"/>
            <a:stretch/>
          </p:blipFill>
          <p:spPr>
            <a:xfrm>
              <a:off x="1046558" y="6126125"/>
              <a:ext cx="1373351" cy="68444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64D1D3-753A-3740-AFDC-58E6AA3927F5}"/>
              </a:ext>
            </a:extLst>
          </p:cNvPr>
          <p:cNvGrpSpPr/>
          <p:nvPr/>
        </p:nvGrpSpPr>
        <p:grpSpPr>
          <a:xfrm>
            <a:off x="2085424" y="1925846"/>
            <a:ext cx="2282144" cy="1502181"/>
            <a:chOff x="358224" y="1921970"/>
            <a:chExt cx="2282144" cy="15021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B3EC9DF-5B01-F543-B059-947B3A8D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224" y="1921970"/>
              <a:ext cx="1140718" cy="63880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9C6BA70-845A-9849-9ED3-E98787429497}"/>
                </a:ext>
              </a:extLst>
            </p:cNvPr>
            <p:cNvCxnSpPr/>
            <p:nvPr/>
          </p:nvCxnSpPr>
          <p:spPr bwMode="auto">
            <a:xfrm flipV="1">
              <a:off x="928583" y="2754342"/>
              <a:ext cx="0" cy="6698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774962-23C4-B443-9A26-D4C33B5B1F33}"/>
                </a:ext>
              </a:extLst>
            </p:cNvPr>
            <p:cNvCxnSpPr/>
            <p:nvPr/>
          </p:nvCxnSpPr>
          <p:spPr bwMode="auto">
            <a:xfrm>
              <a:off x="1807644" y="2170464"/>
              <a:ext cx="832724" cy="1183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FC3277-7315-F546-B0B9-D0C68E5E7889}"/>
              </a:ext>
            </a:extLst>
          </p:cNvPr>
          <p:cNvGrpSpPr/>
          <p:nvPr/>
        </p:nvGrpSpPr>
        <p:grpSpPr>
          <a:xfrm>
            <a:off x="7641513" y="1555407"/>
            <a:ext cx="3130190" cy="2525541"/>
            <a:chOff x="5914313" y="1551531"/>
            <a:chExt cx="3130190" cy="252554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01AB22-A286-AD46-879B-E6C3A0A5861C}"/>
                </a:ext>
              </a:extLst>
            </p:cNvPr>
            <p:cNvSpPr/>
            <p:nvPr/>
          </p:nvSpPr>
          <p:spPr bwMode="auto">
            <a:xfrm>
              <a:off x="6652364" y="3081393"/>
              <a:ext cx="2198594" cy="995679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6DE00E-F635-334F-A756-38BCE6D4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1910" y="1551531"/>
              <a:ext cx="1390553" cy="153485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343622-4EA9-3841-945C-3AD7BB186CF7}"/>
                </a:ext>
              </a:extLst>
            </p:cNvPr>
            <p:cNvSpPr txBox="1"/>
            <p:nvPr/>
          </p:nvSpPr>
          <p:spPr>
            <a:xfrm>
              <a:off x="6942204" y="3213914"/>
              <a:ext cx="21022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800" dirty="0"/>
                <a:t>QC on CTD data</a:t>
              </a:r>
            </a:p>
            <a:p>
              <a:r>
                <a:rPr lang="en-AU" sz="1800" dirty="0" err="1">
                  <a:solidFill>
                    <a:srgbClr val="FF0000"/>
                  </a:solidFill>
                </a:rPr>
                <a:t>netCDF</a:t>
              </a:r>
              <a:r>
                <a:rPr lang="en-AU" sz="1800" dirty="0">
                  <a:solidFill>
                    <a:srgbClr val="FF0000"/>
                  </a:solidFill>
                </a:rPr>
                <a:t> and ODV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0B95C04-E4D7-5D42-9208-296700607EE1}"/>
                </a:ext>
              </a:extLst>
            </p:cNvPr>
            <p:cNvCxnSpPr>
              <a:cxnSpLocks/>
              <a:stCxn id="8" idx="3"/>
            </p:cNvCxnSpPr>
            <p:nvPr/>
          </p:nvCxnSpPr>
          <p:spPr bwMode="auto">
            <a:xfrm>
              <a:off x="5914313" y="2182301"/>
              <a:ext cx="961986" cy="1403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6FAD75-8210-BE47-B50B-4CA04C9E7A41}"/>
              </a:ext>
            </a:extLst>
          </p:cNvPr>
          <p:cNvGrpSpPr/>
          <p:nvPr/>
        </p:nvGrpSpPr>
        <p:grpSpPr>
          <a:xfrm>
            <a:off x="2278437" y="121920"/>
            <a:ext cx="4032186" cy="1577184"/>
            <a:chOff x="551237" y="118044"/>
            <a:chExt cx="4032186" cy="157718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A8762B4-732A-5543-BC24-D21ED9DF5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0831" y="416171"/>
              <a:ext cx="2442592" cy="6998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38C99E-D22D-354A-8DE3-04EB399A3774}"/>
                </a:ext>
              </a:extLst>
            </p:cNvPr>
            <p:cNvSpPr txBox="1"/>
            <p:nvPr/>
          </p:nvSpPr>
          <p:spPr>
            <a:xfrm>
              <a:off x="551237" y="118044"/>
              <a:ext cx="2225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GTS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F73AE1-6D32-DF41-B6ED-C7621BD8A231}"/>
                </a:ext>
              </a:extLst>
            </p:cNvPr>
            <p:cNvCxnSpPr/>
            <p:nvPr/>
          </p:nvCxnSpPr>
          <p:spPr bwMode="auto">
            <a:xfrm flipH="1" flipV="1">
              <a:off x="3544839" y="1199713"/>
              <a:ext cx="518084" cy="4955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CCA953A-7128-5F40-B115-AC6202F459CC}"/>
                </a:ext>
              </a:extLst>
            </p:cNvPr>
            <p:cNvCxnSpPr/>
            <p:nvPr/>
          </p:nvCxnSpPr>
          <p:spPr bwMode="auto">
            <a:xfrm flipH="1" flipV="1">
              <a:off x="1237072" y="489727"/>
              <a:ext cx="761274" cy="2704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517717-C4BF-504A-9988-10A2DD93FCD7}"/>
              </a:ext>
            </a:extLst>
          </p:cNvPr>
          <p:cNvGrpSpPr/>
          <p:nvPr/>
        </p:nvGrpSpPr>
        <p:grpSpPr>
          <a:xfrm>
            <a:off x="8295461" y="0"/>
            <a:ext cx="2552276" cy="1662889"/>
            <a:chOff x="6568261" y="-3876"/>
            <a:chExt cx="2552276" cy="16628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BEEB123-34E4-1F40-BB1C-B8D7A9F4D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68261" y="-3876"/>
              <a:ext cx="808533" cy="8085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5D114E6-9365-CF42-B080-191E34D67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79286" y="41811"/>
              <a:ext cx="841251" cy="86019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4CE27C-A246-A54B-95C6-6FBC272038CF}"/>
                </a:ext>
              </a:extLst>
            </p:cNvPr>
            <p:cNvSpPr txBox="1"/>
            <p:nvPr/>
          </p:nvSpPr>
          <p:spPr>
            <a:xfrm>
              <a:off x="7555078" y="182397"/>
              <a:ext cx="916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User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92B893-F32F-AF4F-8619-881D89591B72}"/>
                </a:ext>
              </a:extLst>
            </p:cNvPr>
            <p:cNvCxnSpPr/>
            <p:nvPr/>
          </p:nvCxnSpPr>
          <p:spPr bwMode="auto">
            <a:xfrm flipH="1" flipV="1">
              <a:off x="7075127" y="900447"/>
              <a:ext cx="392890" cy="758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C2201E3-B89C-0443-A2FD-CE48121DFA06}"/>
                </a:ext>
              </a:extLst>
            </p:cNvPr>
            <p:cNvCxnSpPr/>
            <p:nvPr/>
          </p:nvCxnSpPr>
          <p:spPr bwMode="auto">
            <a:xfrm flipV="1">
              <a:off x="7968232" y="960049"/>
              <a:ext cx="451651" cy="6692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2FE89-385B-3A40-94D7-9245962BC300}"/>
                </a:ext>
              </a:extLst>
            </p:cNvPr>
            <p:cNvSpPr txBox="1"/>
            <p:nvPr/>
          </p:nvSpPr>
          <p:spPr>
            <a:xfrm>
              <a:off x="6843022" y="1047024"/>
              <a:ext cx="22014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006600"/>
                  </a:solidFill>
                </a:rPr>
                <a:t>Google Drive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6567E1-04B5-0448-830B-731396722C56}"/>
              </a:ext>
            </a:extLst>
          </p:cNvPr>
          <p:cNvGrpSpPr/>
          <p:nvPr/>
        </p:nvGrpSpPr>
        <p:grpSpPr>
          <a:xfrm>
            <a:off x="8962346" y="4686045"/>
            <a:ext cx="1235950" cy="1242478"/>
            <a:chOff x="8962346" y="4986984"/>
            <a:chExt cx="1235950" cy="124247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A107816-2A96-E649-B24E-0889433B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55279" y="4986984"/>
              <a:ext cx="1143017" cy="114301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BDD3E7-C423-874B-8EE9-D0BD9FE1AB09}"/>
                </a:ext>
              </a:extLst>
            </p:cNvPr>
            <p:cNvSpPr txBox="1"/>
            <p:nvPr/>
          </p:nvSpPr>
          <p:spPr>
            <a:xfrm>
              <a:off x="8962346" y="5921685"/>
              <a:ext cx="1167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solidFill>
                    <a:srgbClr val="FF0000"/>
                  </a:solidFill>
                </a:rPr>
                <a:t>OBIS-ENV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EB293A-8967-9247-8065-67B50E684205}"/>
              </a:ext>
            </a:extLst>
          </p:cNvPr>
          <p:cNvCxnSpPr>
            <a:cxnSpLocks/>
          </p:cNvCxnSpPr>
          <p:nvPr/>
        </p:nvCxnSpPr>
        <p:spPr bwMode="auto">
          <a:xfrm>
            <a:off x="7469105" y="5577397"/>
            <a:ext cx="133322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19C73D-B607-814A-98A4-A8A1245C4950}"/>
              </a:ext>
            </a:extLst>
          </p:cNvPr>
          <p:cNvGrpSpPr/>
          <p:nvPr/>
        </p:nvGrpSpPr>
        <p:grpSpPr>
          <a:xfrm>
            <a:off x="1766311" y="3621597"/>
            <a:ext cx="3667865" cy="2743052"/>
            <a:chOff x="39111" y="3617721"/>
            <a:chExt cx="3667865" cy="274305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A8F952-93C5-C344-94DD-E0713EA6FFB8}"/>
                </a:ext>
              </a:extLst>
            </p:cNvPr>
            <p:cNvSpPr txBox="1"/>
            <p:nvPr/>
          </p:nvSpPr>
          <p:spPr>
            <a:xfrm>
              <a:off x="762006" y="4718355"/>
              <a:ext cx="475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b="1" dirty="0"/>
                <a:t>+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00B709C-490B-6A48-A95A-C057D9E66E2F}"/>
                </a:ext>
              </a:extLst>
            </p:cNvPr>
            <p:cNvGrpSpPr/>
            <p:nvPr/>
          </p:nvGrpSpPr>
          <p:grpSpPr>
            <a:xfrm>
              <a:off x="39111" y="3617721"/>
              <a:ext cx="3667865" cy="2743052"/>
              <a:chOff x="39111" y="3617721"/>
              <a:chExt cx="3667865" cy="2743052"/>
            </a:xfrm>
          </p:grpSpPr>
          <p:pic>
            <p:nvPicPr>
              <p:cNvPr id="47" name="Picture 13" descr="An elephant seal tagged with a sensor lying on rocks">
                <a:hlinkClick r:id="rId13"/>
                <a:extLst>
                  <a:ext uri="{FF2B5EF4-FFF2-40B4-BE49-F238E27FC236}">
                    <a16:creationId xmlns:a16="http://schemas.microsoft.com/office/drawing/2014/main" id="{0FF8EE14-6A64-094D-8251-4D9D3C7AA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11" y="3617721"/>
                <a:ext cx="1959235" cy="1178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A215AD-3552-D043-984F-4E03C4C9EAE0}"/>
                  </a:ext>
                </a:extLst>
              </p:cNvPr>
              <p:cNvSpPr txBox="1"/>
              <p:nvPr/>
            </p:nvSpPr>
            <p:spPr>
              <a:xfrm>
                <a:off x="2112161" y="5437443"/>
                <a:ext cx="15948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800" dirty="0"/>
                  <a:t>Release metadata in </a:t>
                </a:r>
                <a:r>
                  <a:rPr lang="en-AU" sz="1800" dirty="0">
                    <a:solidFill>
                      <a:srgbClr val="FF0000"/>
                    </a:solidFill>
                  </a:rPr>
                  <a:t>XLS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072AC54-0036-384F-9E41-76A6546F3A1C}"/>
              </a:ext>
            </a:extLst>
          </p:cNvPr>
          <p:cNvGrpSpPr/>
          <p:nvPr/>
        </p:nvGrpSpPr>
        <p:grpSpPr>
          <a:xfrm>
            <a:off x="4587250" y="3756907"/>
            <a:ext cx="3512149" cy="3121810"/>
            <a:chOff x="2860050" y="3753031"/>
            <a:chExt cx="3512149" cy="312181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2FF3B7-2CDF-3443-987F-9B3110478C5E}"/>
                </a:ext>
              </a:extLst>
            </p:cNvPr>
            <p:cNvSpPr txBox="1"/>
            <p:nvPr/>
          </p:nvSpPr>
          <p:spPr>
            <a:xfrm>
              <a:off x="3557930" y="6228510"/>
              <a:ext cx="2814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800" dirty="0">
                  <a:solidFill>
                    <a:srgbClr val="FF0000"/>
                  </a:solidFill>
                </a:rPr>
                <a:t>WMS/WFS</a:t>
              </a:r>
            </a:p>
            <a:p>
              <a:r>
                <a:rPr lang="en-AU" sz="1800" dirty="0" err="1">
                  <a:solidFill>
                    <a:srgbClr val="FF0000"/>
                  </a:solidFill>
                </a:rPr>
                <a:t>netCDF</a:t>
              </a:r>
              <a:r>
                <a:rPr lang="en-AU" sz="1800" dirty="0"/>
                <a:t> files on </a:t>
              </a:r>
              <a:r>
                <a:rPr lang="en-AU" sz="1800" dirty="0">
                  <a:solidFill>
                    <a:srgbClr val="006600"/>
                  </a:solidFill>
                </a:rPr>
                <a:t>THREDDS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376B124-721B-FF47-A749-4BFC76D99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29" b="36173"/>
            <a:stretch/>
          </p:blipFill>
          <p:spPr>
            <a:xfrm>
              <a:off x="3620203" y="4988001"/>
              <a:ext cx="1807954" cy="1144422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E43542D-D0D7-E14F-AFAE-8DC74A8D29C3}"/>
                </a:ext>
              </a:extLst>
            </p:cNvPr>
            <p:cNvGrpSpPr/>
            <p:nvPr/>
          </p:nvGrpSpPr>
          <p:grpSpPr>
            <a:xfrm>
              <a:off x="2860050" y="3753031"/>
              <a:ext cx="3156113" cy="1931087"/>
              <a:chOff x="2860050" y="3753031"/>
              <a:chExt cx="3156113" cy="1931087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0583673-6189-5E44-A2C6-297A99605C5E}"/>
                  </a:ext>
                </a:extLst>
              </p:cNvPr>
              <p:cNvSpPr txBox="1"/>
              <p:nvPr/>
            </p:nvSpPr>
            <p:spPr>
              <a:xfrm>
                <a:off x="2860050" y="3948438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006600"/>
                    </a:solidFill>
                  </a:rPr>
                  <a:t>FTP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D17DDDE-ADE4-E440-9D5C-2FD5FC4AE152}"/>
                  </a:ext>
                </a:extLst>
              </p:cNvPr>
              <p:cNvCxnSpPr/>
              <p:nvPr/>
            </p:nvCxnSpPr>
            <p:spPr bwMode="auto">
              <a:xfrm>
                <a:off x="3108127" y="3753031"/>
                <a:ext cx="549229" cy="104299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E4907F7-C7B5-6B4C-B601-4B19CF47DF12}"/>
                  </a:ext>
                </a:extLst>
              </p:cNvPr>
              <p:cNvCxnSpPr/>
              <p:nvPr/>
            </p:nvCxnSpPr>
            <p:spPr bwMode="auto">
              <a:xfrm>
                <a:off x="4557689" y="3815720"/>
                <a:ext cx="12519" cy="10036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BC34C0-FD2D-ED40-91EF-BC55AF2D3FE4}"/>
                  </a:ext>
                </a:extLst>
              </p:cNvPr>
              <p:cNvSpPr txBox="1"/>
              <p:nvPr/>
            </p:nvSpPr>
            <p:spPr>
              <a:xfrm>
                <a:off x="4215963" y="4067207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>
                    <a:solidFill>
                      <a:srgbClr val="006600"/>
                    </a:solidFill>
                  </a:rPr>
                  <a:t>FTP</a:t>
                </a:r>
              </a:p>
            </p:txBody>
          </p:sp>
          <p:cxnSp>
            <p:nvCxnSpPr>
              <p:cNvPr id="57" name="Straight Arrow Connector 79">
                <a:extLst>
                  <a:ext uri="{FF2B5EF4-FFF2-40B4-BE49-F238E27FC236}">
                    <a16:creationId xmlns:a16="http://schemas.microsoft.com/office/drawing/2014/main" id="{96E0C2AF-E1F1-9044-906C-145049218EB6}"/>
                  </a:ext>
                </a:extLst>
              </p:cNvPr>
              <p:cNvCxnSpPr/>
              <p:nvPr/>
            </p:nvCxnSpPr>
            <p:spPr bwMode="auto">
              <a:xfrm flipV="1">
                <a:off x="2996754" y="4528872"/>
                <a:ext cx="1449562" cy="1155246"/>
              </a:xfrm>
              <a:prstGeom prst="curvedConnector3">
                <a:avLst>
                  <a:gd name="adj1" fmla="val 5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D8320B6-4366-DB46-9219-2F38B94D0C21}"/>
              </a:ext>
            </a:extLst>
          </p:cNvPr>
          <p:cNvGrpSpPr/>
          <p:nvPr/>
        </p:nvGrpSpPr>
        <p:grpSpPr>
          <a:xfrm>
            <a:off x="4876354" y="3765018"/>
            <a:ext cx="4593968" cy="2075376"/>
            <a:chOff x="3149154" y="3761142"/>
            <a:chExt cx="4593968" cy="2075376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C53F289-99DE-7446-9A15-A5B8704A775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28157" y="3893054"/>
              <a:ext cx="1448143" cy="9029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570420-A2BC-CF47-B74E-EB3D7B801BFD}"/>
                </a:ext>
              </a:extLst>
            </p:cNvPr>
            <p:cNvSpPr txBox="1"/>
            <p:nvPr/>
          </p:nvSpPr>
          <p:spPr>
            <a:xfrm>
              <a:off x="5942922" y="3928661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006600"/>
                  </a:solidFill>
                </a:rPr>
                <a:t>FTP</a:t>
              </a:r>
            </a:p>
          </p:txBody>
        </p:sp>
        <p:cxnSp>
          <p:nvCxnSpPr>
            <p:cNvPr id="61" name="Straight Arrow Connector 79">
              <a:extLst>
                <a:ext uri="{FF2B5EF4-FFF2-40B4-BE49-F238E27FC236}">
                  <a16:creationId xmlns:a16="http://schemas.microsoft.com/office/drawing/2014/main" id="{B49FE230-F21C-5B43-A766-17C536E4E26E}"/>
                </a:ext>
              </a:extLst>
            </p:cNvPr>
            <p:cNvCxnSpPr/>
            <p:nvPr/>
          </p:nvCxnSpPr>
          <p:spPr bwMode="auto">
            <a:xfrm flipV="1">
              <a:off x="3149154" y="3761142"/>
              <a:ext cx="3322822" cy="207537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87F765C-E0D0-CF4B-A164-05E60A088C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5970" y="5920749"/>
            <a:ext cx="1807385" cy="79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0A7BF-FD0E-FB45-8D88-E5CB709F7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86049" y="4593982"/>
            <a:ext cx="15367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073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Acoustic telemetry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C58B4-8CA8-F44C-A820-F343CFF2B14B}"/>
              </a:ext>
            </a:extLst>
          </p:cNvPr>
          <p:cNvGrpSpPr>
            <a:grpSpLocks noChangeAspect="1"/>
          </p:cNvGrpSpPr>
          <p:nvPr/>
        </p:nvGrpSpPr>
        <p:grpSpPr>
          <a:xfrm>
            <a:off x="961547" y="965711"/>
            <a:ext cx="10268905" cy="5400000"/>
            <a:chOff x="1099473" y="750238"/>
            <a:chExt cx="11261566" cy="59235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7F2B4E-FA6B-A844-8AEC-330C03C1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473" y="750238"/>
              <a:ext cx="7322319" cy="59235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B53C2B-133C-C746-83CC-DA8F8FC0C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1792" y="751785"/>
              <a:ext cx="3939247" cy="592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BDD870-F078-BE49-83D4-7D341E747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67" y="1233969"/>
            <a:ext cx="11506666" cy="4863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201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4188</TotalTime>
  <Words>265</Words>
  <Application>Microsoft Macintosh PowerPoint</Application>
  <PresentationFormat>Widescreen</PresentationFormat>
  <Paragraphs>111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ＭＳ Ｐゴシック</vt:lpstr>
      <vt:lpstr>ＭＳ Ｐゴシック</vt:lpstr>
      <vt:lpstr>Arial</vt:lpstr>
      <vt:lpstr>Calibri</vt:lpstr>
      <vt:lpstr>Calibri Light</vt:lpstr>
      <vt:lpstr>Times</vt:lpstr>
      <vt:lpstr>Wingdings</vt:lpstr>
      <vt:lpstr>Office Theme</vt:lpstr>
      <vt:lpstr>PowerPoint Presentation</vt:lpstr>
      <vt:lpstr>PowerPoint Presentation</vt:lpstr>
      <vt:lpstr>IMOS capability – integrated across scales</vt:lpstr>
      <vt:lpstr>IMOS capability – integrated across disciplines</vt:lpstr>
      <vt:lpstr>What is IMOS?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Xavier Hoenner</cp:lastModifiedBy>
  <cp:revision>155</cp:revision>
  <dcterms:created xsi:type="dcterms:W3CDTF">2017-06-14T23:58:12Z</dcterms:created>
  <dcterms:modified xsi:type="dcterms:W3CDTF">2018-04-24T07:10:14Z</dcterms:modified>
</cp:coreProperties>
</file>